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51"/>
  </p:notesMasterIdLst>
  <p:handoutMasterIdLst>
    <p:handoutMasterId r:id="rId52"/>
  </p:handoutMasterIdLst>
  <p:sldIdLst>
    <p:sldId id="851" r:id="rId2"/>
    <p:sldId id="999" r:id="rId3"/>
    <p:sldId id="1040" r:id="rId4"/>
    <p:sldId id="1042" r:id="rId5"/>
    <p:sldId id="1043" r:id="rId6"/>
    <p:sldId id="1044" r:id="rId7"/>
    <p:sldId id="1045" r:id="rId8"/>
    <p:sldId id="1048" r:id="rId9"/>
    <p:sldId id="1046" r:id="rId10"/>
    <p:sldId id="1041" r:id="rId11"/>
    <p:sldId id="1000" r:id="rId12"/>
    <p:sldId id="997" r:id="rId13"/>
    <p:sldId id="998" r:id="rId14"/>
    <p:sldId id="1002" r:id="rId15"/>
    <p:sldId id="1005" r:id="rId16"/>
    <p:sldId id="1006" r:id="rId17"/>
    <p:sldId id="1007" r:id="rId18"/>
    <p:sldId id="1009" r:id="rId19"/>
    <p:sldId id="1010" r:id="rId20"/>
    <p:sldId id="1011" r:id="rId21"/>
    <p:sldId id="1013" r:id="rId22"/>
    <p:sldId id="1014" r:id="rId23"/>
    <p:sldId id="1012" r:id="rId24"/>
    <p:sldId id="1015" r:id="rId25"/>
    <p:sldId id="1016" r:id="rId26"/>
    <p:sldId id="1017" r:id="rId27"/>
    <p:sldId id="1018" r:id="rId28"/>
    <p:sldId id="1019" r:id="rId29"/>
    <p:sldId id="1020" r:id="rId30"/>
    <p:sldId id="1021" r:id="rId31"/>
    <p:sldId id="1022" r:id="rId32"/>
    <p:sldId id="1023" r:id="rId33"/>
    <p:sldId id="1024" r:id="rId34"/>
    <p:sldId id="1026" r:id="rId35"/>
    <p:sldId id="1027" r:id="rId36"/>
    <p:sldId id="1028" r:id="rId37"/>
    <p:sldId id="1025" r:id="rId38"/>
    <p:sldId id="1003" r:id="rId39"/>
    <p:sldId id="1004" r:id="rId40"/>
    <p:sldId id="1029" r:id="rId41"/>
    <p:sldId id="1030" r:id="rId42"/>
    <p:sldId id="1031" r:id="rId43"/>
    <p:sldId id="1032" r:id="rId44"/>
    <p:sldId id="1033" r:id="rId45"/>
    <p:sldId id="1034" r:id="rId46"/>
    <p:sldId id="1036" r:id="rId47"/>
    <p:sldId id="1037" r:id="rId48"/>
    <p:sldId id="1038" r:id="rId49"/>
    <p:sldId id="1001" r:id="rId50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CE15B64-4C47-75A4-7A3F-67CED414DA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Greg Francis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DD0B765-1B7A-2B24-D7BA-A7DAA90299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99B24285-8A9F-0540-AD00-F96F19395ECE}" type="datetime1">
              <a:rPr lang="en-US" altLang="en-US"/>
              <a:pPr/>
              <a:t>3/5/24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7017774-4368-59EF-DCA3-CA28D05DA8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6EC5645-395D-6002-8B31-087BDD5D34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84487C0D-8506-6F4A-91F8-79A7EF54D5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62AE1566-0F91-F7E4-69BE-8D6A80BAEF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9">
            <a:extLst>
              <a:ext uri="{FF2B5EF4-FFF2-40B4-BE49-F238E27FC236}">
                <a16:creationId xmlns:a16="http://schemas.microsoft.com/office/drawing/2014/main" id="{5C5BA9F7-3972-B702-497B-8BCEB5239847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141413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BED73C78-5E2C-A6C7-42CA-857C2B3827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8B99F502-DEB2-B805-24C1-AAF3D779E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52FE6B4B-ABEE-BD4A-A0F1-7166365EA84C}" type="datetime1">
              <a:rPr lang="en-US" altLang="en-US"/>
              <a:pPr/>
              <a:t>3/5/24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45C7C5C2-6003-7A3A-D909-0486635A44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8DE1DA1A-46CB-E40A-1C4A-EB5C7FD35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A7E9EDF0-ED71-8643-9B3A-578255ABF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1">
            <a:extLst>
              <a:ext uri="{FF2B5EF4-FFF2-40B4-BE49-F238E27FC236}">
                <a16:creationId xmlns:a16="http://schemas.microsoft.com/office/drawing/2014/main" id="{5C4B0369-CD2D-5DB5-6258-09E077131C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D9BE51-41B5-CF45-B159-815AA7FBA58C}" type="datetime1">
              <a:rPr lang="en-US" altLang="en-US" sz="1200">
                <a:latin typeface="Times New Roman" panose="02020603050405020304" pitchFamily="18" charset="0"/>
              </a:rPr>
              <a:pPr/>
              <a:t>3/5/24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2" name="Rectangle 12">
            <a:extLst>
              <a:ext uri="{FF2B5EF4-FFF2-40B4-BE49-F238E27FC236}">
                <a16:creationId xmlns:a16="http://schemas.microsoft.com/office/drawing/2014/main" id="{7F3B222D-FF92-2E49-7189-7B5858F138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6758266A-A6AD-072C-6C8D-5165935B9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172451-7A6E-AC4F-A12A-F86146D6C1E3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532A311-5A51-D896-6E9B-71D6C21D94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6554DBE7-5161-231C-F8D0-A81EC7A73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92E8842-ADC0-3D4B-6696-60B2B9B185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F893716-D54E-49D5-57BF-9F03F4418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DBC004C-13B9-C154-BA97-E23E15E745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DD7FFBB6-E824-D398-250B-F0ABE96B5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613ACB37-235E-B2C7-051C-ED090F578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29A4FD5-9057-AB9B-754A-4B0BD6051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E0F1EAB1-EF67-3093-626E-CBC49343F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70E6C9C6-04FD-1B8D-218D-2FE58BA0C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0806F072-E787-EFF2-E633-DCB0BDED1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3BD4E2D2-5FE5-E229-4E29-B1FC4CB70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49842A7-0FE8-B0CB-36D1-8C89C358D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B297EF2-ADF5-DA7C-B569-DF96E0C84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7CD73782-FDD4-0420-F437-D1AAC5532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8E8DC4E8-F66B-4CEA-B103-9E313B8C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045EFE0-93F3-BBAB-6DAA-91FFFA24B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38DEBC13-0520-4529-A2EC-698A9B6E1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94182401-1DAA-5FC4-2BF8-2F46A526A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312EE0D-D734-D836-CB1E-62B7F1FA6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664D93AC-5E44-1184-7797-78139B6AC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CBF758A4-1F9C-1AD1-EE0C-17E88F06D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34E76352-7F83-8CDE-2AE5-78F28C4210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700F1458-CA86-3962-37C2-EBF1CDC0B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71C45D1-0104-DE68-2CE6-A44133F8B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46A22C26-D40A-613A-4709-6124862B4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34320F33-C3BA-2664-36BF-312BEB450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4B5A7001-7940-7E29-F111-E449BDD30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DAB04F83-193D-298C-13FE-4EADD406E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B8295EC6-9CA8-8313-A612-31E764407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5B421FEA-C88D-EDDA-670D-AF8FB102B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E9762C43-8B3F-7FA2-B08E-9FB8A2298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DFA3E476-6F03-553F-51D6-E21D94AC4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BE1A8CEC-B7F8-B313-2B0D-6DE0623F1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CF8E3562-E0A9-8E27-5926-082836E81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571502A8-ACDB-0C2C-7325-45B6681FC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16802C5F-69B8-CA91-06EC-F5E1809F5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A923FC8-C760-C887-A7F7-B3403FF37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7D9E9D61-443D-0DF3-34A8-3A93C19F8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3289A7A5-7A27-0791-C8CC-965A280DE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CF37C83F-E65F-89B3-835D-B96B60E54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3ED8030-4F56-C2DA-ABD3-60F7BD077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21622E73-55DE-1CB1-AF12-F640C1133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4FB56A7B-2BA1-1459-9608-2A1862F93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E8E4C567-93A8-13E1-B9D0-9EBFF9678E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365121D-8926-510D-9C50-45617769F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52F9110F-4CB3-C785-CF77-7125FAA25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E384DF2D-4C51-0FEC-B1A8-479A6CEE1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8D99FFE6-A70F-AFD4-6576-5EEDB0525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C38EC72F-7E1A-247F-AE6C-874C30194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176EABA7-15BF-832A-EC0A-9BCD2AECD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589F5832-B219-1CEA-3E21-87DBB312F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9B4CA6B9-EDAD-87C0-1660-3F374DE7D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335289CA-C450-CBAE-9256-52DF11187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CC81C64F-024D-D6CA-809E-9E03A1AAF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D3A3BF55-4143-A7A5-6BF7-54C2B1C33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C3E1BB25-7BBE-0F2C-FDAD-057594E0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B3B261C3-87FF-F295-5231-41C16FA40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53B946DB-CC43-FE8B-228A-010E85F42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754A8C8E-A679-E687-02F3-407D91DE7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7EE332DC-BB61-9EBF-271E-1261BAA3C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E3F0076A-ECA9-8897-B535-0B2BCF1F6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2B6B9C4D-F19B-B310-0514-AF2A51284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01069576-5FB9-CF9C-CAC9-F77F1C458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3C20B20D-531B-BE0B-A53B-5ABD81BD5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15656B43-70DD-EC22-9419-8EF2030A6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672AD607-C117-7771-E84F-0528A0B89F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554CC61F-7A14-E42D-991A-500342257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373D38CF-5278-F56F-94E5-E31FE2ACD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4FC5FFA0-85D3-9060-521A-F65903BAE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74E0A250-E58E-DF2B-8480-0689A2DE0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863D924A-8D9C-AEE9-7D2F-E626AE32D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B53CE738-F1FE-F576-715B-552BD5793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A41D24A9-DEC6-CE0A-3899-3BC58ACCD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56F8BA7D-E46F-F58B-2B12-2BC9DA042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65932AD7-AA0D-5252-10EF-334853C50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3519B3B3-1824-DDC1-1798-E0B66A4E4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B9C88F74-7958-080B-83EB-516192115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F08AE817-CF80-A719-5FE6-B21ABFE54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E9DFF64D-06B1-9C54-61C9-329AD34F3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B246FD3F-45A2-5934-9FC6-AAF279B94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CB6BDE30-97D5-20F2-D27B-F718BEFE7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8FBB5D59-A3C5-27E3-2466-0884371B3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D77687BD-A794-6A17-CA25-27F1383D4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DAA5CE1-B86C-CD6C-AB80-6B48072CF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6D444A09-2327-9043-9CEC-D4C9B73D2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C712C8F-2987-B64A-18C9-725AEF31CF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A5DD428B-1C84-7B65-7287-DE82514C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BA74DBC-1F13-F43B-17A5-733A195858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C05C937-96BD-B996-0CB5-5139118C8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1">
            <a:extLst>
              <a:ext uri="{FF2B5EF4-FFF2-40B4-BE49-F238E27FC236}">
                <a16:creationId xmlns:a16="http://schemas.microsoft.com/office/drawing/2014/main" id="{76017D33-C964-DEFF-688B-B6A78AEB32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4C095DC-1D76-AC4A-B525-A5F999A9834D}" type="datetime1">
              <a:rPr lang="en-US" altLang="en-US" sz="1200">
                <a:latin typeface="Times New Roman" panose="02020603050405020304" pitchFamily="18" charset="0"/>
              </a:rPr>
              <a:pPr algn="r"/>
              <a:t>3/5/24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0" name="Rectangle 12">
            <a:extLst>
              <a:ext uri="{FF2B5EF4-FFF2-40B4-BE49-F238E27FC236}">
                <a16:creationId xmlns:a16="http://schemas.microsoft.com/office/drawing/2014/main" id="{82EA90D7-4FCC-FF7D-8790-538AB832D5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17411" name="Rectangle 13">
            <a:extLst>
              <a:ext uri="{FF2B5EF4-FFF2-40B4-BE49-F238E27FC236}">
                <a16:creationId xmlns:a16="http://schemas.microsoft.com/office/drawing/2014/main" id="{DA732CCB-AF6A-30E6-0BC9-5C1E10D199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7180F71-7413-A241-B9F2-BC6CD9207FCA}" type="slidenum">
              <a:rPr lang="en-US" altLang="en-US" sz="1200">
                <a:latin typeface="Times New Roman" panose="02020603050405020304" pitchFamily="18" charset="0"/>
              </a:rPr>
              <a:pPr algn="r"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4DD53233-57DB-8178-4449-9920AA901C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3C117225-C2A3-6178-BAF0-34ABB78FF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1">
            <a:extLst>
              <a:ext uri="{FF2B5EF4-FFF2-40B4-BE49-F238E27FC236}">
                <a16:creationId xmlns:a16="http://schemas.microsoft.com/office/drawing/2014/main" id="{15EA4067-D29C-9B29-D0B4-096492F8E1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D64F6AF-DFB2-AC46-9FEA-A664919FD1F9}" type="datetime1">
              <a:rPr lang="en-US" altLang="en-US" sz="1200">
                <a:latin typeface="Times New Roman" panose="02020603050405020304" pitchFamily="18" charset="0"/>
              </a:rPr>
              <a:pPr algn="r"/>
              <a:t>3/5/24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58" name="Rectangle 12">
            <a:extLst>
              <a:ext uri="{FF2B5EF4-FFF2-40B4-BE49-F238E27FC236}">
                <a16:creationId xmlns:a16="http://schemas.microsoft.com/office/drawing/2014/main" id="{9F78C4A7-3F63-6FAC-43B7-5914519457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19459" name="Rectangle 13">
            <a:extLst>
              <a:ext uri="{FF2B5EF4-FFF2-40B4-BE49-F238E27FC236}">
                <a16:creationId xmlns:a16="http://schemas.microsoft.com/office/drawing/2014/main" id="{C1CCD99C-9730-36E4-B72C-4F4921AD91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1F4991-3702-8040-A9D4-D5B3A551BCD8}" type="slidenum">
              <a:rPr lang="en-US" altLang="en-US" sz="1200">
                <a:latin typeface="Times New Roman" panose="02020603050405020304" pitchFamily="18" charset="0"/>
              </a:rPr>
              <a:pPr algn="r"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776B500D-78D4-236F-BC5C-85E10F604D0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83AC7D7B-61D3-838B-D0A1-7481869DF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1">
            <a:extLst>
              <a:ext uri="{FF2B5EF4-FFF2-40B4-BE49-F238E27FC236}">
                <a16:creationId xmlns:a16="http://schemas.microsoft.com/office/drawing/2014/main" id="{5C05D60F-65BF-697D-C336-4152759583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EF97AE8-FF7A-2348-BC31-1D2A38456075}" type="datetime1">
              <a:rPr lang="en-US" altLang="en-US" sz="1200">
                <a:latin typeface="Times New Roman" panose="02020603050405020304" pitchFamily="18" charset="0"/>
              </a:rPr>
              <a:pPr algn="r"/>
              <a:t>3/5/24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506" name="Rectangle 12">
            <a:extLst>
              <a:ext uri="{FF2B5EF4-FFF2-40B4-BE49-F238E27FC236}">
                <a16:creationId xmlns:a16="http://schemas.microsoft.com/office/drawing/2014/main" id="{D0DEE832-F869-5121-1E33-8142F98ECD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21507" name="Rectangle 13">
            <a:extLst>
              <a:ext uri="{FF2B5EF4-FFF2-40B4-BE49-F238E27FC236}">
                <a16:creationId xmlns:a16="http://schemas.microsoft.com/office/drawing/2014/main" id="{3368A1D0-119A-7544-C0EA-ABC27FD608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5900E93-BCD9-DD4A-B8F3-C4C1FD9B39F3}" type="slidenum">
              <a:rPr lang="en-US" altLang="en-US" sz="1200">
                <a:latin typeface="Times New Roman" panose="02020603050405020304" pitchFamily="18" charset="0"/>
              </a:rPr>
              <a:pPr algn="r"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F99848F-AC7F-39E9-5E81-3CF4152513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FE6E24D7-D491-DF49-46A2-5026E637E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9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32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400050"/>
            <a:ext cx="1790700" cy="554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00050"/>
            <a:ext cx="5219700" cy="554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5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94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0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36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29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5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1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1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AF8E7F-6956-123A-5AEC-41AEAC6D4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0005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AF07C2-47CF-EB2B-1703-05AFD4735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9FFAA1A1-81BE-E5C4-FAC2-CC7C5239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55563"/>
            <a:ext cx="8996362" cy="6710362"/>
          </a:xfrm>
          <a:prstGeom prst="roundRect">
            <a:avLst>
              <a:gd name="adj" fmla="val 12495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Clr>
          <a:schemeClr val="tx2"/>
        </a:buClr>
        <a:buSzPct val="50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144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3431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6289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0861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6pPr>
      <a:lvl7pPr marL="35433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7pPr>
      <a:lvl8pPr marL="40005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8pPr>
      <a:lvl9pPr marL="44577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4.emf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24.emf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26.emf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24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3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5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7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2.emf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55.emf"/><Relationship Id="rId4" Type="http://schemas.openxmlformats.org/officeDocument/2006/relationships/image" Target="../media/image50.emf"/><Relationship Id="rId9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55.emf"/><Relationship Id="rId4" Type="http://schemas.openxmlformats.org/officeDocument/2006/relationships/image" Target="../media/image50.emf"/><Relationship Id="rId9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3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55.emf"/><Relationship Id="rId4" Type="http://schemas.openxmlformats.org/officeDocument/2006/relationships/image" Target="../media/image50.emf"/><Relationship Id="rId9" Type="http://schemas.openxmlformats.org/officeDocument/2006/relationships/image" Target="../media/image4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22.emf"/><Relationship Id="rId4" Type="http://schemas.openxmlformats.org/officeDocument/2006/relationships/image" Target="../media/image6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psych.purdue.edu/~gfrancis/EquivalentStatistics/index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810C2F83-AEA2-27D7-0763-C1EAA40EC627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381000" y="1130300"/>
            <a:ext cx="8215313" cy="838200"/>
          </a:xfrm>
          <a:noFill/>
        </p:spPr>
        <p:txBody>
          <a:bodyPr lIns="92075" tIns="46038" rIns="92075" bIns="46038" anchor="b"/>
          <a:lstStyle/>
          <a:p>
            <a:r>
              <a:rPr lang="en-US" altLang="en-US" sz="4400">
                <a:latin typeface="Helvetica" pitchFamily="2" charset="0"/>
              </a:rPr>
              <a:t>Bayes Factors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0829740D-467C-2916-3513-2926232329FB}"/>
              </a:ext>
            </a:extLst>
          </p:cNvPr>
          <p:cNvSpPr>
            <a:spLocks noChangeArrowheads="1"/>
          </p:cNvSpPr>
          <p:nvPr>
            <p:ph type="subTitle" idx="1"/>
          </p:nvPr>
        </p:nvSpPr>
        <p:spPr>
          <a:xfrm>
            <a:off x="2513013" y="2425700"/>
            <a:ext cx="4229100" cy="830263"/>
          </a:xfrm>
          <a:noFill/>
        </p:spPr>
        <p:txBody>
          <a:bodyPr lIns="92075" tIns="46038" rIns="92075" bIns="46038"/>
          <a:lstStyle/>
          <a:p>
            <a:r>
              <a:rPr lang="en-US" altLang="en-US" sz="3600"/>
              <a:t>Greg Francis</a:t>
            </a:r>
          </a:p>
        </p:txBody>
      </p:sp>
      <p:sp>
        <p:nvSpPr>
          <p:cNvPr id="4099" name="Text Box 11">
            <a:extLst>
              <a:ext uri="{FF2B5EF4-FFF2-40B4-BE49-F238E27FC236}">
                <a16:creationId xmlns:a16="http://schemas.microsoft.com/office/drawing/2014/main" id="{4D8289CE-2E55-E14E-F47F-EDA8468E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4548188"/>
            <a:ext cx="7740650" cy="19383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PSY 626: Bayesian Statistics for Psychological Science</a:t>
            </a:r>
          </a:p>
          <a:p>
            <a:pPr algn="ctr"/>
            <a:endParaRPr kumimoji="1" lang="en-US" altLang="en-US" dirty="0"/>
          </a:p>
          <a:p>
            <a:pPr algn="ctr"/>
            <a:r>
              <a:rPr kumimoji="1" lang="en-US" altLang="en-US" dirty="0"/>
              <a:t>Spring 2024</a:t>
            </a:r>
          </a:p>
          <a:p>
            <a:pPr algn="ctr"/>
            <a:endParaRPr kumimoji="1" lang="en-US" altLang="en-US" dirty="0"/>
          </a:p>
          <a:p>
            <a:pPr algn="ctr"/>
            <a:r>
              <a:rPr kumimoji="1" lang="en-US" altLang="en-US" dirty="0"/>
              <a:t>Purdue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27B15FE3-A535-F3A3-6E2E-3A6742F45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Similar to AIC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675F070-5229-081D-0338-8835FFB8C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/>
              <a:t>For a two-sample t-test, the null hypothesis (reduced model) is that a score from group </a:t>
            </a:r>
            <a:r>
              <a:rPr lang="en-US" altLang="en-US" sz="2400" i="1"/>
              <a:t>s</a:t>
            </a:r>
            <a:r>
              <a:rPr lang="en-US" altLang="en-US" sz="2400"/>
              <a:t> (1 or 2) is defined as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115000"/>
              </a:lnSpc>
            </a:pPr>
            <a:r>
              <a:rPr lang="en-US" altLang="en-US" sz="2400"/>
              <a:t>With the </a:t>
            </a:r>
            <a:r>
              <a:rPr lang="en-US" altLang="en-US" sz="2400" b="1"/>
              <a:t>same</a:t>
            </a:r>
            <a:r>
              <a:rPr lang="en-US" altLang="en-US" sz="2400"/>
              <a:t> mean for each group </a:t>
            </a:r>
            <a:r>
              <a:rPr lang="en-US" altLang="en-US" sz="2400" i="1"/>
              <a:t>s</a:t>
            </a:r>
            <a:br>
              <a:rPr lang="en-US" altLang="en-US" sz="2400" i="1"/>
            </a:br>
            <a:br>
              <a:rPr lang="en-US" altLang="en-US" sz="2400" i="1"/>
            </a:br>
            <a:br>
              <a:rPr lang="en-US" altLang="en-US" sz="2400" i="1"/>
            </a:br>
            <a:endParaRPr lang="en-US" altLang="en-US" sz="2400" i="1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B4290B85-D295-5EC3-ADB5-F34AB612A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905000"/>
            <a:ext cx="21939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 descr="Normal.png">
            <a:extLst>
              <a:ext uri="{FF2B5EF4-FFF2-40B4-BE49-F238E27FC236}">
                <a16:creationId xmlns:a16="http://schemas.microsoft.com/office/drawing/2014/main" id="{59E3A90F-C3BC-B8FD-559E-21978FA36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3802" r="3287" b="20685"/>
          <a:stretch>
            <a:fillRect/>
          </a:stretch>
        </p:blipFill>
        <p:spPr bwMode="auto">
          <a:xfrm>
            <a:off x="2894013" y="2924175"/>
            <a:ext cx="33083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3" name="Straight Connector 3">
            <a:extLst>
              <a:ext uri="{FF2B5EF4-FFF2-40B4-BE49-F238E27FC236}">
                <a16:creationId xmlns:a16="http://schemas.microsoft.com/office/drawing/2014/main" id="{71A059A3-C624-C263-B633-03288BDCEE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41538" y="4913313"/>
            <a:ext cx="4813300" cy="14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6B170B-351D-9B06-0F05-6E1A1EA53A45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4219575"/>
            <a:ext cx="498475" cy="1100138"/>
            <a:chOff x="3636865" y="4219665"/>
            <a:chExt cx="498379" cy="1100326"/>
          </a:xfrm>
        </p:grpSpPr>
        <p:sp>
          <p:nvSpPr>
            <p:cNvPr id="22546" name="TextBox 5">
              <a:extLst>
                <a:ext uri="{FF2B5EF4-FFF2-40B4-BE49-F238E27FC236}">
                  <a16:creationId xmlns:a16="http://schemas.microsoft.com/office/drawing/2014/main" id="{BBA7AF7C-BD93-F988-A0E4-AF65B1A49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6865" y="4950659"/>
              <a:ext cx="4983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11</a:t>
              </a:r>
            </a:p>
          </p:txBody>
        </p:sp>
        <p:cxnSp>
          <p:nvCxnSpPr>
            <p:cNvPr id="22547" name="Straight Connector 8">
              <a:extLst>
                <a:ext uri="{FF2B5EF4-FFF2-40B4-BE49-F238E27FC236}">
                  <a16:creationId xmlns:a16="http://schemas.microsoft.com/office/drawing/2014/main" id="{45F2BF83-9AC6-CF1E-8F95-0E07C8D47E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51599" y="4219665"/>
              <a:ext cx="8355" cy="718596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135A49-DE47-FB83-5EBF-FFC726502A4B}"/>
              </a:ext>
            </a:extLst>
          </p:cNvPr>
          <p:cNvGrpSpPr>
            <a:grpSpLocks/>
          </p:cNvGrpSpPr>
          <p:nvPr/>
        </p:nvGrpSpPr>
        <p:grpSpPr bwMode="auto">
          <a:xfrm>
            <a:off x="4106863" y="3208338"/>
            <a:ext cx="509587" cy="2138362"/>
            <a:chOff x="4106772" y="3208617"/>
            <a:chExt cx="509800" cy="2138437"/>
          </a:xfrm>
        </p:grpSpPr>
        <p:sp>
          <p:nvSpPr>
            <p:cNvPr id="22544" name="TextBox 11">
              <a:extLst>
                <a:ext uri="{FF2B5EF4-FFF2-40B4-BE49-F238E27FC236}">
                  <a16:creationId xmlns:a16="http://schemas.microsoft.com/office/drawing/2014/main" id="{921088E8-8E5B-B85E-010B-F90BC8B4B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772" y="4977722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21</a:t>
              </a:r>
            </a:p>
          </p:txBody>
        </p:sp>
        <p:cxnSp>
          <p:nvCxnSpPr>
            <p:cNvPr id="22545" name="Straight Connector 15">
              <a:extLst>
                <a:ext uri="{FF2B5EF4-FFF2-40B4-BE49-F238E27FC236}">
                  <a16:creationId xmlns:a16="http://schemas.microsoft.com/office/drawing/2014/main" id="{7C81F380-F9EB-CB14-9F80-B812F0F8CF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69637" y="3208617"/>
              <a:ext cx="10357" cy="1714929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D222DF-74B4-E044-0D60-CF98A73A4EB7}"/>
              </a:ext>
            </a:extLst>
          </p:cNvPr>
          <p:cNvGrpSpPr>
            <a:grpSpLocks/>
          </p:cNvGrpSpPr>
          <p:nvPr/>
        </p:nvGrpSpPr>
        <p:grpSpPr bwMode="auto">
          <a:xfrm>
            <a:off x="4575175" y="3100388"/>
            <a:ext cx="509588" cy="2212975"/>
            <a:chOff x="4574677" y="3099991"/>
            <a:chExt cx="509800" cy="2213640"/>
          </a:xfrm>
        </p:grpSpPr>
        <p:sp>
          <p:nvSpPr>
            <p:cNvPr id="22542" name="TextBox 17">
              <a:extLst>
                <a:ext uri="{FF2B5EF4-FFF2-40B4-BE49-F238E27FC236}">
                  <a16:creationId xmlns:a16="http://schemas.microsoft.com/office/drawing/2014/main" id="{303080F8-2D7B-658B-2B8E-ACE780E69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677" y="4944299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8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008000"/>
                  </a:solidFill>
                </a:rPr>
                <a:t>12</a:t>
              </a:r>
            </a:p>
          </p:txBody>
        </p:sp>
        <p:cxnSp>
          <p:nvCxnSpPr>
            <p:cNvPr id="22543" name="Straight Connector 19">
              <a:extLst>
                <a:ext uri="{FF2B5EF4-FFF2-40B4-BE49-F238E27FC236}">
                  <a16:creationId xmlns:a16="http://schemas.microsoft.com/office/drawing/2014/main" id="{AC89DD2C-09FC-0861-5421-B6C229EBAE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97766" y="3099991"/>
              <a:ext cx="0" cy="183191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11F101-DB39-FE76-8E1E-A585728668BF}"/>
              </a:ext>
            </a:extLst>
          </p:cNvPr>
          <p:cNvGrpSpPr>
            <a:grpSpLocks/>
          </p:cNvGrpSpPr>
          <p:nvPr/>
        </p:nvGrpSpPr>
        <p:grpSpPr bwMode="auto">
          <a:xfrm>
            <a:off x="5045075" y="3986213"/>
            <a:ext cx="509588" cy="1354137"/>
            <a:chOff x="5044584" y="3985703"/>
            <a:chExt cx="509800" cy="1354991"/>
          </a:xfrm>
        </p:grpSpPr>
        <p:sp>
          <p:nvSpPr>
            <p:cNvPr id="22540" name="TextBox 18">
              <a:extLst>
                <a:ext uri="{FF2B5EF4-FFF2-40B4-BE49-F238E27FC236}">
                  <a16:creationId xmlns:a16="http://schemas.microsoft.com/office/drawing/2014/main" id="{1021DA26-D8D3-D3F6-1FEC-63C125589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4584" y="4971362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8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008000"/>
                  </a:solidFill>
                </a:rPr>
                <a:t>22</a:t>
              </a:r>
            </a:p>
          </p:txBody>
        </p:sp>
        <p:cxnSp>
          <p:nvCxnSpPr>
            <p:cNvPr id="22541" name="Straight Connector 20">
              <a:extLst>
                <a:ext uri="{FF2B5EF4-FFF2-40B4-BE49-F238E27FC236}">
                  <a16:creationId xmlns:a16="http://schemas.microsoft.com/office/drawing/2014/main" id="{E11EDB2F-6076-5F7D-319F-4B7BDE26D7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05448" y="3985703"/>
              <a:ext cx="12359" cy="93148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2538" name="Picture 1" descr="latex-image-1.pdf">
            <a:extLst>
              <a:ext uri="{FF2B5EF4-FFF2-40B4-BE49-F238E27FC236}">
                <a16:creationId xmlns:a16="http://schemas.microsoft.com/office/drawing/2014/main" id="{DA06564C-BD78-3F25-F1A2-AF25E15F6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883275"/>
            <a:ext cx="7845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4" descr="latex-image-1.pdf">
            <a:extLst>
              <a:ext uri="{FF2B5EF4-FFF2-40B4-BE49-F238E27FC236}">
                <a16:creationId xmlns:a16="http://schemas.microsoft.com/office/drawing/2014/main" id="{087CD309-4237-8522-3BCE-D07413026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5318125"/>
            <a:ext cx="1295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3" descr="Untitled.png">
            <a:extLst>
              <a:ext uri="{FF2B5EF4-FFF2-40B4-BE49-F238E27FC236}">
                <a16:creationId xmlns:a16="http://schemas.microsoft.com/office/drawing/2014/main" id="{0D182906-A7A8-8288-D6AA-A792B2B82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t="5298" r="3291" b="21484"/>
          <a:stretch>
            <a:fillRect/>
          </a:stretch>
        </p:blipFill>
        <p:spPr bwMode="auto">
          <a:xfrm>
            <a:off x="2665413" y="2922588"/>
            <a:ext cx="35115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7AE01D40-6FDA-A91B-3CFB-537AE9863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AIC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7C03DB8-2837-DE1D-4BE2-A6E666909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/>
              <a:t>For a two-sample </a:t>
            </a:r>
            <a:r>
              <a:rPr lang="en-US" altLang="en-US" sz="2400" i="1"/>
              <a:t>t</a:t>
            </a:r>
            <a:r>
              <a:rPr lang="en-US" altLang="en-US" sz="2400"/>
              <a:t>-test, the alternative hypothesis (full model) is that a score from group </a:t>
            </a:r>
            <a:r>
              <a:rPr lang="en-US" altLang="en-US" sz="2400" i="1"/>
              <a:t>s</a:t>
            </a:r>
            <a:r>
              <a:rPr lang="en-US" altLang="en-US" sz="2400"/>
              <a:t> (1 or 2) is defined as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115000"/>
              </a:lnSpc>
            </a:pPr>
            <a:r>
              <a:rPr lang="en-US" altLang="en-US" sz="2400"/>
              <a:t>With </a:t>
            </a:r>
            <a:r>
              <a:rPr lang="en-US" altLang="en-US" sz="2400" b="1"/>
              <a:t>different</a:t>
            </a:r>
            <a:r>
              <a:rPr lang="en-US" altLang="en-US" sz="2400"/>
              <a:t> means for each group </a:t>
            </a:r>
            <a:r>
              <a:rPr lang="en-US" altLang="en-US" sz="2400" i="1"/>
              <a:t>s</a:t>
            </a:r>
          </a:p>
        </p:txBody>
      </p:sp>
      <p:cxnSp>
        <p:nvCxnSpPr>
          <p:cNvPr id="24580" name="Straight Connector 3">
            <a:extLst>
              <a:ext uri="{FF2B5EF4-FFF2-40B4-BE49-F238E27FC236}">
                <a16:creationId xmlns:a16="http://schemas.microsoft.com/office/drawing/2014/main" id="{2736009F-7E31-9E9F-5C90-F19C0D33715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41538" y="5014913"/>
            <a:ext cx="4813300" cy="14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1605CB-ABC6-B67F-ACD5-2E4E1619C55E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3276600"/>
            <a:ext cx="498475" cy="2144713"/>
            <a:chOff x="3636865" y="3174916"/>
            <a:chExt cx="498379" cy="2145075"/>
          </a:xfrm>
        </p:grpSpPr>
        <p:sp>
          <p:nvSpPr>
            <p:cNvPr id="24595" name="TextBox 5">
              <a:extLst>
                <a:ext uri="{FF2B5EF4-FFF2-40B4-BE49-F238E27FC236}">
                  <a16:creationId xmlns:a16="http://schemas.microsoft.com/office/drawing/2014/main" id="{CCA1909F-E340-42A2-33A9-8CB3E6B7A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6865" y="4950659"/>
              <a:ext cx="4983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11</a:t>
              </a:r>
            </a:p>
          </p:txBody>
        </p:sp>
        <p:cxnSp>
          <p:nvCxnSpPr>
            <p:cNvPr id="24596" name="Straight Connector 8">
              <a:extLst>
                <a:ext uri="{FF2B5EF4-FFF2-40B4-BE49-F238E27FC236}">
                  <a16:creationId xmlns:a16="http://schemas.microsoft.com/office/drawing/2014/main" id="{6B208F38-6AA3-0156-1F8F-C59BEAE64F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59954" y="3174916"/>
              <a:ext cx="0" cy="1763345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6EDDD2-5FFB-BB26-4ADF-52B09A670D23}"/>
              </a:ext>
            </a:extLst>
          </p:cNvPr>
          <p:cNvGrpSpPr>
            <a:grpSpLocks/>
          </p:cNvGrpSpPr>
          <p:nvPr/>
        </p:nvGrpSpPr>
        <p:grpSpPr bwMode="auto">
          <a:xfrm>
            <a:off x="4106863" y="3290888"/>
            <a:ext cx="509587" cy="2157412"/>
            <a:chOff x="4106772" y="3189513"/>
            <a:chExt cx="509800" cy="2157541"/>
          </a:xfrm>
        </p:grpSpPr>
        <p:sp>
          <p:nvSpPr>
            <p:cNvPr id="24593" name="TextBox 11">
              <a:extLst>
                <a:ext uri="{FF2B5EF4-FFF2-40B4-BE49-F238E27FC236}">
                  <a16:creationId xmlns:a16="http://schemas.microsoft.com/office/drawing/2014/main" id="{432A5CA9-6731-380E-6731-3C702DE43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772" y="4977722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FF0000"/>
                  </a:solidFill>
                </a:rPr>
                <a:t>21</a:t>
              </a:r>
            </a:p>
          </p:txBody>
        </p:sp>
        <p:cxnSp>
          <p:nvCxnSpPr>
            <p:cNvPr id="24594" name="Straight Connector 15">
              <a:extLst>
                <a:ext uri="{FF2B5EF4-FFF2-40B4-BE49-F238E27FC236}">
                  <a16:creationId xmlns:a16="http://schemas.microsoft.com/office/drawing/2014/main" id="{AC48631D-BA10-4A5C-35CC-C9F8F9F21C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20614" y="3189513"/>
              <a:ext cx="10473" cy="1734033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935098-4018-37C2-196A-5CFAEBC3C9AB}"/>
              </a:ext>
            </a:extLst>
          </p:cNvPr>
          <p:cNvGrpSpPr>
            <a:grpSpLocks/>
          </p:cNvGrpSpPr>
          <p:nvPr/>
        </p:nvGrpSpPr>
        <p:grpSpPr bwMode="auto">
          <a:xfrm>
            <a:off x="4552950" y="3240088"/>
            <a:ext cx="509588" cy="2174875"/>
            <a:chOff x="4574677" y="3138422"/>
            <a:chExt cx="509800" cy="2175209"/>
          </a:xfrm>
        </p:grpSpPr>
        <p:sp>
          <p:nvSpPr>
            <p:cNvPr id="24591" name="TextBox 17">
              <a:extLst>
                <a:ext uri="{FF2B5EF4-FFF2-40B4-BE49-F238E27FC236}">
                  <a16:creationId xmlns:a16="http://schemas.microsoft.com/office/drawing/2014/main" id="{8E41842C-5B58-8B24-6755-3119F469F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677" y="4944299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8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008000"/>
                  </a:solidFill>
                </a:rPr>
                <a:t>12</a:t>
              </a:r>
            </a:p>
          </p:txBody>
        </p:sp>
        <p:cxnSp>
          <p:nvCxnSpPr>
            <p:cNvPr id="24592" name="Straight Connector 19">
              <a:extLst>
                <a:ext uri="{FF2B5EF4-FFF2-40B4-BE49-F238E27FC236}">
                  <a16:creationId xmlns:a16="http://schemas.microsoft.com/office/drawing/2014/main" id="{EC0B89AC-EB86-6428-9A8B-0559657B29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75869" y="3138422"/>
              <a:ext cx="0" cy="179347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F74C80-8A61-190F-DD16-3D65E530AF84}"/>
              </a:ext>
            </a:extLst>
          </p:cNvPr>
          <p:cNvGrpSpPr>
            <a:grpSpLocks/>
          </p:cNvGrpSpPr>
          <p:nvPr/>
        </p:nvGrpSpPr>
        <p:grpSpPr bwMode="auto">
          <a:xfrm>
            <a:off x="5045075" y="3252788"/>
            <a:ext cx="509588" cy="2189162"/>
            <a:chOff x="5044584" y="3151662"/>
            <a:chExt cx="509800" cy="2189032"/>
          </a:xfrm>
        </p:grpSpPr>
        <p:sp>
          <p:nvSpPr>
            <p:cNvPr id="24589" name="TextBox 18">
              <a:extLst>
                <a:ext uri="{FF2B5EF4-FFF2-40B4-BE49-F238E27FC236}">
                  <a16:creationId xmlns:a16="http://schemas.microsoft.com/office/drawing/2014/main" id="{8C0D1130-6F20-214C-6F51-1B75C9C55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4584" y="4971362"/>
              <a:ext cx="5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8000"/>
                  </a:solidFill>
                </a:rPr>
                <a:t>X</a:t>
              </a:r>
              <a:r>
                <a:rPr lang="en-US" altLang="en-US" sz="1800" baseline="-25000">
                  <a:solidFill>
                    <a:srgbClr val="008000"/>
                  </a:solidFill>
                </a:rPr>
                <a:t>22</a:t>
              </a:r>
            </a:p>
          </p:txBody>
        </p:sp>
        <p:cxnSp>
          <p:nvCxnSpPr>
            <p:cNvPr id="24590" name="Straight Connector 20">
              <a:extLst>
                <a:ext uri="{FF2B5EF4-FFF2-40B4-BE49-F238E27FC236}">
                  <a16:creationId xmlns:a16="http://schemas.microsoft.com/office/drawing/2014/main" id="{48B3A1BD-C355-34FA-A681-E6A14F2CF5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94382" y="3151662"/>
              <a:ext cx="23425" cy="176552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585" name="Picture 1" descr="latex-image-1.pdf">
            <a:extLst>
              <a:ext uri="{FF2B5EF4-FFF2-40B4-BE49-F238E27FC236}">
                <a16:creationId xmlns:a16="http://schemas.microsoft.com/office/drawing/2014/main" id="{CF27C585-95F7-D2C2-8406-22EE24C7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883275"/>
            <a:ext cx="7845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5">
            <a:extLst>
              <a:ext uri="{FF2B5EF4-FFF2-40B4-BE49-F238E27FC236}">
                <a16:creationId xmlns:a16="http://schemas.microsoft.com/office/drawing/2014/main" id="{98C52C32-73A3-2074-3D1D-81B627512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908175"/>
            <a:ext cx="19796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7108" descr="latex-image-1.pdf">
            <a:extLst>
              <a:ext uri="{FF2B5EF4-FFF2-40B4-BE49-F238E27FC236}">
                <a16:creationId xmlns:a16="http://schemas.microsoft.com/office/drawing/2014/main" id="{0156A499-C905-491D-434B-C7C89C0B5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368925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47109" descr="latex-image-1.pdf">
            <a:extLst>
              <a:ext uri="{FF2B5EF4-FFF2-40B4-BE49-F238E27FC236}">
                <a16:creationId xmlns:a16="http://schemas.microsoft.com/office/drawing/2014/main" id="{B431B7C4-E9A5-6185-181A-92F7F3970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318125"/>
            <a:ext cx="431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78BDAF9-7C4B-7850-7FD8-427B1A39D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AIC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BAC7F0C-4E85-7E61-6814-C63956D56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8" y="2587625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AIC and its variants are a way of comparing model </a:t>
            </a:r>
            <a:r>
              <a:rPr lang="en-US" altLang="en-US" sz="2000" i="1"/>
              <a:t>structures</a:t>
            </a:r>
            <a:endParaRPr lang="en-US" altLang="en-US" sz="2000"/>
          </a:p>
          <a:p>
            <a:pPr lvl="1">
              <a:lnSpc>
                <a:spcPct val="115000"/>
              </a:lnSpc>
            </a:pPr>
            <a:r>
              <a:rPr lang="en-US" altLang="en-US" sz="1600"/>
              <a:t>One mean or two means?</a:t>
            </a:r>
          </a:p>
          <a:p>
            <a:pPr lvl="1">
              <a:lnSpc>
                <a:spcPct val="115000"/>
              </a:lnSpc>
            </a:pPr>
            <a:r>
              <a:rPr lang="en-US" altLang="en-US" sz="1600"/>
              <a:t>Always uses maximum likelihood estimates of the parameters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Bayesian approaches identify a </a:t>
            </a:r>
            <a:r>
              <a:rPr lang="en-US" altLang="en-US" sz="2000" i="1"/>
              <a:t>posterior</a:t>
            </a:r>
            <a:r>
              <a:rPr lang="en-US" altLang="en-US" sz="2000"/>
              <a:t> distribution of parameter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We should use that information!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4502E0F1-CFC8-865D-94E1-F6EAD6F0C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136650"/>
            <a:ext cx="36115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 descr="latex-image-1.pdf">
            <a:extLst>
              <a:ext uri="{FF2B5EF4-FFF2-40B4-BE49-F238E27FC236}">
                <a16:creationId xmlns:a16="http://schemas.microsoft.com/office/drawing/2014/main" id="{7AE5A819-50CC-6A4D-CA3C-24F23CC8B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4225"/>
            <a:ext cx="71993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902D091-9699-AA01-E498-773DAD910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what?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A9BED36-BE81-D266-DFC5-4B6709B38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We have usually been building models of means based on trial-level or subject-level scores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A8481D05-0036-9FD9-A9EA-6AAD548D5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1762125"/>
            <a:ext cx="8170862" cy="2554545"/>
          </a:xfrm>
          <a:prstGeom prst="rect">
            <a:avLst/>
          </a:prstGeom>
          <a:solidFill>
            <a:srgbClr val="E7E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# Same slope and intercept for each participant</a:t>
            </a:r>
          </a:p>
          <a:p>
            <a:r>
              <a:rPr lang="en-US" altLang="en-US" sz="1600" dirty="0"/>
              <a:t>VSmodelHomogeneous2 &lt;- </a:t>
            </a:r>
            <a:r>
              <a:rPr lang="en-US" altLang="en-US" sz="1600" dirty="0" err="1"/>
              <a:t>ulam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</a:t>
            </a:r>
            <a:r>
              <a:rPr lang="en-US" altLang="en-US" sz="1600" dirty="0" err="1"/>
              <a:t>RT_ms</a:t>
            </a:r>
            <a:r>
              <a:rPr lang="en-US" altLang="en-US" sz="1600" dirty="0"/>
              <a:t>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mu &lt;- a + (b +(1-TargetIsPresent)*b)*</a:t>
            </a:r>
            <a:r>
              <a:rPr lang="en-US" altLang="en-US" sz="1600" dirty="0" err="1"/>
              <a:t>NumberDistractors</a:t>
            </a:r>
            <a:r>
              <a:rPr lang="en-US" altLang="en-US" sz="1600" dirty="0"/>
              <a:t>,</a:t>
            </a:r>
          </a:p>
          <a:p>
            <a:r>
              <a:rPr lang="en-US" altLang="en-US" sz="1600" dirty="0"/>
              <a:t>	a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500),</a:t>
            </a:r>
          </a:p>
          <a:p>
            <a:r>
              <a:rPr lang="en-US" altLang="en-US" sz="1600" dirty="0"/>
              <a:t>	b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sigma &lt;- c1*</a:t>
            </a:r>
            <a:r>
              <a:rPr lang="en-US" altLang="en-US" sz="1600" dirty="0" err="1"/>
              <a:t>TargetIsPresent</a:t>
            </a:r>
            <a:r>
              <a:rPr lang="en-US" altLang="en-US" sz="1600" dirty="0"/>
              <a:t> + c2*(1-TargetIsPresent),</a:t>
            </a:r>
          </a:p>
          <a:p>
            <a:r>
              <a:rPr lang="en-US" altLang="en-US" sz="1600" dirty="0"/>
              <a:t>	c1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2000),</a:t>
            </a:r>
          </a:p>
          <a:p>
            <a:r>
              <a:rPr lang="en-US" altLang="en-US" sz="1600" dirty="0"/>
              <a:t>	c2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(0, 2000)</a:t>
            </a:r>
          </a:p>
          <a:p>
            <a:r>
              <a:rPr lang="en-US" altLang="en-US" sz="1600" dirty="0"/>
              <a:t>	), data= cleanVSdata2, </a:t>
            </a:r>
            <a:r>
              <a:rPr lang="en-US" altLang="en-US" sz="1600" dirty="0" err="1"/>
              <a:t>log_lik</a:t>
            </a:r>
            <a:r>
              <a:rPr lang="en-US" altLang="en-US" sz="1600" dirty="0"/>
              <a:t>=TRUE, chains=1) </a:t>
            </a:r>
          </a:p>
        </p:txBody>
      </p:sp>
      <p:sp>
        <p:nvSpPr>
          <p:cNvPr id="28675" name="TextBox 5">
            <a:extLst>
              <a:ext uri="{FF2B5EF4-FFF2-40B4-BE49-F238E27FC236}">
                <a16:creationId xmlns:a16="http://schemas.microsoft.com/office/drawing/2014/main" id="{8886DEF5-99FA-5E94-415F-777D15D0D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2281456"/>
            <a:ext cx="8170863" cy="4278094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# Multilevel: different means and </a:t>
            </a:r>
            <a:r>
              <a:rPr lang="en-US" altLang="en-US" sz="1600" dirty="0" err="1"/>
              <a:t>sds</a:t>
            </a:r>
            <a:r>
              <a:rPr lang="en-US" altLang="en-US" sz="1600" dirty="0"/>
              <a:t> for each condition			</a:t>
            </a:r>
          </a:p>
          <a:p>
            <a:r>
              <a:rPr lang="en-US" altLang="en-US" sz="1600" dirty="0" err="1"/>
              <a:t>FFMultilevel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ulam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</a:t>
            </a:r>
            <a:r>
              <a:rPr lang="en-US" altLang="en-US" sz="1600" dirty="0" err="1"/>
              <a:t>HappinessRating</a:t>
            </a:r>
            <a:r>
              <a:rPr lang="en-US" altLang="en-US" sz="1600" dirty="0"/>
              <a:t>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		mu &lt;- b1[Participant]*</a:t>
            </a:r>
            <a:r>
              <a:rPr lang="en-US" altLang="en-US" sz="1600" dirty="0" err="1"/>
              <a:t>PenInTeeth</a:t>
            </a:r>
            <a:r>
              <a:rPr lang="en-US" altLang="en-US" sz="1600" dirty="0"/>
              <a:t> + b2[Participant]*</a:t>
            </a:r>
            <a:r>
              <a:rPr lang="en-US" altLang="en-US" sz="1600" dirty="0" err="1"/>
              <a:t>NoPen</a:t>
            </a:r>
            <a:r>
              <a:rPr lang="en-US" altLang="en-US" sz="1600" dirty="0"/>
              <a:t> + b3[Participant]*</a:t>
            </a:r>
            <a:r>
              <a:rPr lang="en-US" altLang="en-US" sz="1600" dirty="0" err="1"/>
              <a:t>PenInLips</a:t>
            </a:r>
            <a:r>
              <a:rPr lang="en-US" altLang="en-US" sz="1600" dirty="0"/>
              <a:t>,</a:t>
            </a:r>
          </a:p>
          <a:p>
            <a:r>
              <a:rPr lang="en-US" altLang="en-US" sz="1600" dirty="0"/>
              <a:t>			c(b1, b2, b3)[Participant] ~ </a:t>
            </a:r>
            <a:r>
              <a:rPr lang="en-US" altLang="en-US" sz="1600" dirty="0" err="1"/>
              <a:t>multi_normal</a:t>
            </a:r>
            <a:r>
              <a:rPr lang="en-US" altLang="en-US" sz="1600" dirty="0"/>
              <a:t>(c(</a:t>
            </a:r>
            <a:r>
              <a:rPr lang="en-US" altLang="en-US" sz="1600" dirty="0" err="1"/>
              <a:t>mean_teeth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mean_none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mean_lips</a:t>
            </a:r>
            <a:r>
              <a:rPr lang="en-US" altLang="en-US" sz="1600" dirty="0"/>
              <a:t>), Rho, </a:t>
            </a:r>
            <a:r>
              <a:rPr lang="en-US" altLang="en-US" sz="1600" dirty="0" err="1"/>
              <a:t>sigma_part</a:t>
            </a:r>
            <a:r>
              <a:rPr lang="en-US" altLang="en-US" sz="1600" dirty="0"/>
              <a:t>),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mean_teeth</a:t>
            </a:r>
            <a:r>
              <a:rPr lang="en-US" altLang="en-US" sz="1600" dirty="0"/>
              <a:t> ~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(50, 50),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mean_none</a:t>
            </a:r>
            <a:r>
              <a:rPr lang="en-US" altLang="en-US" sz="1600" dirty="0"/>
              <a:t> ~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(50, 50),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mean_lips</a:t>
            </a:r>
            <a:r>
              <a:rPr lang="en-US" altLang="en-US" sz="1600" dirty="0"/>
              <a:t> ~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(50, 50),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sigma_part</a:t>
            </a:r>
            <a:r>
              <a:rPr lang="en-US" altLang="en-US" sz="1600" dirty="0"/>
              <a:t>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Rho ~ </a:t>
            </a:r>
            <a:r>
              <a:rPr lang="en-US" altLang="en-US" sz="1600" dirty="0" err="1"/>
              <a:t>dlkjcorr</a:t>
            </a:r>
            <a:r>
              <a:rPr lang="en-US" altLang="en-US" sz="1600" dirty="0"/>
              <a:t>(2),</a:t>
            </a:r>
          </a:p>
          <a:p>
            <a:r>
              <a:rPr lang="en-US" altLang="en-US" sz="1600" dirty="0"/>
              <a:t>			sigma &lt;- c1*</a:t>
            </a:r>
            <a:r>
              <a:rPr lang="en-US" altLang="en-US" sz="1600" dirty="0" err="1"/>
              <a:t>PenInTeeth</a:t>
            </a:r>
            <a:r>
              <a:rPr lang="en-US" altLang="en-US" sz="1600" dirty="0"/>
              <a:t> + c2*</a:t>
            </a:r>
            <a:r>
              <a:rPr lang="en-US" altLang="en-US" sz="1600" dirty="0" err="1"/>
              <a:t>NoPen</a:t>
            </a:r>
            <a:r>
              <a:rPr lang="en-US" altLang="en-US" sz="1600" dirty="0"/>
              <a:t> + c3*</a:t>
            </a:r>
            <a:r>
              <a:rPr lang="en-US" altLang="en-US" sz="1600" dirty="0" err="1"/>
              <a:t>PenInLips</a:t>
            </a:r>
            <a:r>
              <a:rPr lang="en-US" altLang="en-US" sz="1600" dirty="0"/>
              <a:t>,</a:t>
            </a:r>
          </a:p>
          <a:p>
            <a:r>
              <a:rPr lang="en-US" altLang="en-US" sz="1600" dirty="0"/>
              <a:t>			c1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c2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c3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(0, 100)</a:t>
            </a:r>
          </a:p>
          <a:p>
            <a:r>
              <a:rPr lang="en-US" altLang="en-US" sz="1600" dirty="0"/>
              <a:t>			), data= </a:t>
            </a:r>
            <a:r>
              <a:rPr lang="en-US" altLang="en-US" sz="1600" dirty="0" err="1"/>
              <a:t>FFdataClean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log_lik</a:t>
            </a:r>
            <a:r>
              <a:rPr lang="en-US" altLang="en-US" sz="1600" dirty="0"/>
              <a:t>=TRUE, chains=4 )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2BEBA88E-D43C-724A-5D9B-147AE4F3D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what?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240D76F8-1379-20C1-232F-6595F8262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We have been building models of trial-level or subject-level scores</a:t>
            </a:r>
          </a:p>
          <a:p>
            <a:pPr>
              <a:lnSpc>
                <a:spcPct val="115000"/>
              </a:lnSpc>
            </a:pPr>
            <a:r>
              <a:rPr lang="en-US" altLang="en-US" sz="2000" dirty="0"/>
              <a:t>That is not the only option</a:t>
            </a:r>
          </a:p>
          <a:p>
            <a:pPr>
              <a:lnSpc>
                <a:spcPct val="115000"/>
              </a:lnSpc>
            </a:pPr>
            <a:r>
              <a:rPr lang="en-US" altLang="en-US" sz="2000" dirty="0"/>
              <a:t>In traditional hypothesis testing, we care more about effect sizes than about individual scores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Signal-to-noise ratio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Of course, the effect size is derived from the individual scores</a:t>
            </a:r>
          </a:p>
          <a:p>
            <a:pPr>
              <a:lnSpc>
                <a:spcPct val="115000"/>
              </a:lnSpc>
            </a:pPr>
            <a:r>
              <a:rPr lang="en-US" altLang="en-US" sz="2000" dirty="0"/>
              <a:t>In many cases, it is enough to just model the effect size itself rather than the individual scores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Cohen’s d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t-statistic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p-value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Correlation r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“Sufficient” statistic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D4B7FD1-9567-EB55-347E-16F33FBF9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7CA666FE-3E6D-7DCA-637F-4F2D907AB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It’s not really going to be practical, but let’s consider a case where we assume that the population variance is known (and equals 1) and we want to compare null and alternative hypotheses of fixed values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32771" name="Picture 1" descr="latex-image-1.pdf">
            <a:extLst>
              <a:ext uri="{FF2B5EF4-FFF2-40B4-BE49-F238E27FC236}">
                <a16:creationId xmlns:a16="http://schemas.microsoft.com/office/drawing/2014/main" id="{0997B607-1223-6E47-8461-2B25627C4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611438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latex-image-1.pdf">
            <a:extLst>
              <a:ext uri="{FF2B5EF4-FFF2-40B4-BE49-F238E27FC236}">
                <a16:creationId xmlns:a16="http://schemas.microsoft.com/office/drawing/2014/main" id="{3BE9F52E-DA32-BC41-48C2-9ACB3F683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635250"/>
            <a:ext cx="2082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PointNull.pdf">
            <a:extLst>
              <a:ext uri="{FF2B5EF4-FFF2-40B4-BE49-F238E27FC236}">
                <a16:creationId xmlns:a16="http://schemas.microsoft.com/office/drawing/2014/main" id="{FBEFD660-E23E-FA12-602B-1D4F5EEF9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63938"/>
            <a:ext cx="33575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PointAlt.pdf">
            <a:extLst>
              <a:ext uri="{FF2B5EF4-FFF2-40B4-BE49-F238E27FC236}">
                <a16:creationId xmlns:a16="http://schemas.microsoft.com/office/drawing/2014/main" id="{78B720D2-9F7C-7D05-163D-F93124148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533775"/>
            <a:ext cx="34686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3A8F77F-FF01-4877-231A-D4FF98389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AE31208-438C-2630-2074-3CCE7FF2A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34819" name="Picture 1" descr="latex-image-1.pdf">
            <a:extLst>
              <a:ext uri="{FF2B5EF4-FFF2-40B4-BE49-F238E27FC236}">
                <a16:creationId xmlns:a16="http://schemas.microsoft.com/office/drawing/2014/main" id="{228B2864-80BA-643E-81C3-AE4161A1E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latex-image-1.pdf">
            <a:extLst>
              <a:ext uri="{FF2B5EF4-FFF2-40B4-BE49-F238E27FC236}">
                <a16:creationId xmlns:a16="http://schemas.microsoft.com/office/drawing/2014/main" id="{11AE86F4-7695-7B91-40E4-4EFDD051B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latex-image-1.pdf">
            <a:extLst>
              <a:ext uri="{FF2B5EF4-FFF2-40B4-BE49-F238E27FC236}">
                <a16:creationId xmlns:a16="http://schemas.microsoft.com/office/drawing/2014/main" id="{F5B58A90-0A94-41AA-636C-7E1BD200C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941638"/>
            <a:ext cx="241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ampleDNull.pdf">
            <a:extLst>
              <a:ext uri="{FF2B5EF4-FFF2-40B4-BE49-F238E27FC236}">
                <a16:creationId xmlns:a16="http://schemas.microsoft.com/office/drawing/2014/main" id="{F96AD773-BFE2-FEED-5A95-4D7984029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724275"/>
            <a:ext cx="428148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ampleDAlt.pdf">
            <a:extLst>
              <a:ext uri="{FF2B5EF4-FFF2-40B4-BE49-F238E27FC236}">
                <a16:creationId xmlns:a16="http://schemas.microsoft.com/office/drawing/2014/main" id="{BDD03B98-6076-55D5-B3A9-2D817C702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3711575"/>
            <a:ext cx="42338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42379B9-FCEB-8F54-5785-30EAD1014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E85D5C8D-A8F6-2333-4746-24B6F9115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36867" name="Picture 1" descr="latex-image-1.pdf">
            <a:extLst>
              <a:ext uri="{FF2B5EF4-FFF2-40B4-BE49-F238E27FC236}">
                <a16:creationId xmlns:a16="http://schemas.microsoft.com/office/drawing/2014/main" id="{EF25A8A3-12C2-5059-0E89-918318B0A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latex-image-1.pdf">
            <a:extLst>
              <a:ext uri="{FF2B5EF4-FFF2-40B4-BE49-F238E27FC236}">
                <a16:creationId xmlns:a16="http://schemas.microsoft.com/office/drawing/2014/main" id="{48A9F366-CCAA-5634-B86E-CBCC83B61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latex-image-1.pdf">
            <a:extLst>
              <a:ext uri="{FF2B5EF4-FFF2-40B4-BE49-F238E27FC236}">
                <a16:creationId xmlns:a16="http://schemas.microsoft.com/office/drawing/2014/main" id="{FA631970-D19B-00C7-E02D-2BB1CC1DE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941638"/>
            <a:ext cx="241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 descr="SampleBoth.pdf">
            <a:extLst>
              <a:ext uri="{FF2B5EF4-FFF2-40B4-BE49-F238E27FC236}">
                <a16:creationId xmlns:a16="http://schemas.microsoft.com/office/drawing/2014/main" id="{525EDE56-1CA7-3803-27B7-0A64FB6EA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683000"/>
            <a:ext cx="42878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 descr="latex-image-1.pdf">
            <a:extLst>
              <a:ext uri="{FF2B5EF4-FFF2-40B4-BE49-F238E27FC236}">
                <a16:creationId xmlns:a16="http://schemas.microsoft.com/office/drawing/2014/main" id="{6866E68B-19CC-6D9B-7DFA-C34F44D2A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913313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4">
            <a:extLst>
              <a:ext uri="{FF2B5EF4-FFF2-40B4-BE49-F238E27FC236}">
                <a16:creationId xmlns:a16="http://schemas.microsoft.com/office/drawing/2014/main" id="{C6C1F946-77F4-0010-1C9F-F3CA28B8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017963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Suppose we observe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EFAE91-B298-8114-4D31-7382C8AB7DF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35463" y="3859213"/>
            <a:ext cx="0" cy="227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A6D164-550E-56E0-AB79-69DFCA4C9F6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371975" y="6092825"/>
            <a:ext cx="17463" cy="428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B907EB-7F36-B268-EB64-4C1EC426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302125"/>
            <a:ext cx="191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 are more likely under null than under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5B196906-88DE-6F04-E8D4-301C6B374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7F13CBFC-96BE-F286-DC1F-ED8C58CF6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38915" name="Picture 1" descr="latex-image-1.pdf">
            <a:extLst>
              <a:ext uri="{FF2B5EF4-FFF2-40B4-BE49-F238E27FC236}">
                <a16:creationId xmlns:a16="http://schemas.microsoft.com/office/drawing/2014/main" id="{67DCE641-90B3-C1C6-47EB-5883A5DAC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latex-image-1.pdf">
            <a:extLst>
              <a:ext uri="{FF2B5EF4-FFF2-40B4-BE49-F238E27FC236}">
                <a16:creationId xmlns:a16="http://schemas.microsoft.com/office/drawing/2014/main" id="{D152863B-1EA8-A008-CE5D-EA4FBEA3D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latex-image-1.pdf">
            <a:extLst>
              <a:ext uri="{FF2B5EF4-FFF2-40B4-BE49-F238E27FC236}">
                <a16:creationId xmlns:a16="http://schemas.microsoft.com/office/drawing/2014/main" id="{F4C5106A-E32E-E1EB-897D-2C78F9700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941638"/>
            <a:ext cx="241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 descr="SampleBoth.pdf">
            <a:extLst>
              <a:ext uri="{FF2B5EF4-FFF2-40B4-BE49-F238E27FC236}">
                <a16:creationId xmlns:a16="http://schemas.microsoft.com/office/drawing/2014/main" id="{81B3C6B4-32FB-FC10-8D43-8FB1CD357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683000"/>
            <a:ext cx="42878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4">
            <a:extLst>
              <a:ext uri="{FF2B5EF4-FFF2-40B4-BE49-F238E27FC236}">
                <a16:creationId xmlns:a16="http://schemas.microsoft.com/office/drawing/2014/main" id="{1C85B11C-036C-D550-2A86-742A0775E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017963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Suppose we observe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CA403D-41C9-9529-5402-00F68B2339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07038" y="4908550"/>
            <a:ext cx="0" cy="1220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D41AED-143B-928E-B70C-88E2FEEEBEE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95925" y="6092825"/>
            <a:ext cx="17463" cy="428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B56D09-A899-6D93-DD8E-2804E390E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302125"/>
            <a:ext cx="191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 are more likely under alternative than under null</a:t>
            </a:r>
          </a:p>
        </p:txBody>
      </p:sp>
      <p:pic>
        <p:nvPicPr>
          <p:cNvPr id="38923" name="Picture 7" descr="latex-image-1.pdf">
            <a:extLst>
              <a:ext uri="{FF2B5EF4-FFF2-40B4-BE49-F238E27FC236}">
                <a16:creationId xmlns:a16="http://schemas.microsoft.com/office/drawing/2014/main" id="{E9B97DA4-13E7-27FD-CCEF-C635D9072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962525"/>
            <a:ext cx="1587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A199D104-63AD-6B8E-5080-1EDA73E35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D506C04-B224-F2DC-E0EF-816FE0D32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0963" name="Picture 1" descr="latex-image-1.pdf">
            <a:extLst>
              <a:ext uri="{FF2B5EF4-FFF2-40B4-BE49-F238E27FC236}">
                <a16:creationId xmlns:a16="http://schemas.microsoft.com/office/drawing/2014/main" id="{5BBDE2C5-6E38-B19F-F11E-9F9E2B5A0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latex-image-1.pdf">
            <a:extLst>
              <a:ext uri="{FF2B5EF4-FFF2-40B4-BE49-F238E27FC236}">
                <a16:creationId xmlns:a16="http://schemas.microsoft.com/office/drawing/2014/main" id="{ADF7C9C3-D7D2-A14C-2363-BB3EE1149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latex-image-1.pdf">
            <a:extLst>
              <a:ext uri="{FF2B5EF4-FFF2-40B4-BE49-F238E27FC236}">
                <a16:creationId xmlns:a16="http://schemas.microsoft.com/office/drawing/2014/main" id="{06B239C8-9F29-D978-8D41-C3636AA0C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941638"/>
            <a:ext cx="241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 descr="SampleBoth.pdf">
            <a:extLst>
              <a:ext uri="{FF2B5EF4-FFF2-40B4-BE49-F238E27FC236}">
                <a16:creationId xmlns:a16="http://schemas.microsoft.com/office/drawing/2014/main" id="{FC17B56D-8314-9BCB-9FB4-60BDF937B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683000"/>
            <a:ext cx="42878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4">
            <a:extLst>
              <a:ext uri="{FF2B5EF4-FFF2-40B4-BE49-F238E27FC236}">
                <a16:creationId xmlns:a16="http://schemas.microsoft.com/office/drawing/2014/main" id="{92C09C06-27E5-D244-40B9-D645429E5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017963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Suppose we observe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59E4F9-1CE9-5078-7AC1-F10D1641937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0138" y="5861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13DB0-5084-371E-C80C-D1C81196445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97438" y="6092825"/>
            <a:ext cx="17462" cy="428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69EE69-8614-8D4C-291C-6CDF6CA4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302125"/>
            <a:ext cx="191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 are more likely under alternative than under null</a:t>
            </a:r>
          </a:p>
        </p:txBody>
      </p:sp>
      <p:pic>
        <p:nvPicPr>
          <p:cNvPr id="40971" name="Picture 3" descr="latex-image-1.pdf">
            <a:extLst>
              <a:ext uri="{FF2B5EF4-FFF2-40B4-BE49-F238E27FC236}">
                <a16:creationId xmlns:a16="http://schemas.microsoft.com/office/drawing/2014/main" id="{96A50302-7A86-590A-CA2C-C0E7DCD62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218113"/>
            <a:ext cx="1587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Screen Shot 2018-10-19 at 3.44.49 PM.png">
            <a:extLst>
              <a:ext uri="{FF2B5EF4-FFF2-40B4-BE49-F238E27FC236}">
                <a16:creationId xmlns:a16="http://schemas.microsoft.com/office/drawing/2014/main" id="{F6363AB9-6EBD-A2E5-4608-60E080279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319463"/>
            <a:ext cx="6146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A4D4C61B-A140-6B58-0B92-BCAE9CA42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Hypothesis testing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DAFFCBD-BA49-6529-E97E-99207F15F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/>
              <a:t>Suppose the null is true and check to see if a rare event has occurred</a:t>
            </a:r>
          </a:p>
          <a:p>
            <a:pPr lvl="1">
              <a:lnSpc>
                <a:spcPct val="115000"/>
              </a:lnSpc>
            </a:pPr>
            <a:r>
              <a:rPr lang="en-US" altLang="en-US" sz="2000"/>
              <a:t>e.g., does our random sample produce a </a:t>
            </a:r>
            <a:r>
              <a:rPr lang="en-US" altLang="en-US" sz="2000" i="1"/>
              <a:t>t</a:t>
            </a:r>
            <a:r>
              <a:rPr lang="en-US" altLang="en-US" sz="2000"/>
              <a:t> value that is in the tails of the null sampling distribution?</a:t>
            </a:r>
            <a:endParaRPr lang="en-US" altLang="en-US" sz="2000" i="1"/>
          </a:p>
          <a:p>
            <a:pPr lvl="1">
              <a:lnSpc>
                <a:spcPct val="115000"/>
              </a:lnSpc>
            </a:pPr>
            <a:r>
              <a:rPr lang="en-US" altLang="en-US" sz="2000"/>
              <a:t>If a rare event occurred, reject the null hypothesis</a:t>
            </a:r>
            <a:br>
              <a:rPr lang="en-US" altLang="en-US" sz="2000" i="1"/>
            </a:br>
            <a:endParaRPr lang="en-US" altLang="en-US" sz="2000"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0366A8F0-A08C-E765-1A5C-8CF7C3BB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Bayes Factor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E07D3800-166D-6131-C81D-8FFC6855B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ratio of likelihood for the data under the null compared to the alternative</a:t>
            </a:r>
          </a:p>
          <a:p>
            <a:pPr lvl="1">
              <a:lnSpc>
                <a:spcPct val="115000"/>
              </a:lnSpc>
            </a:pPr>
            <a:r>
              <a:rPr lang="en-US" altLang="en-US" sz="1600"/>
              <a:t>Or the other way around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3011" name="Picture 2" descr="SampleBoth.pdf">
            <a:extLst>
              <a:ext uri="{FF2B5EF4-FFF2-40B4-BE49-F238E27FC236}">
                <a16:creationId xmlns:a16="http://schemas.microsoft.com/office/drawing/2014/main" id="{A1249231-9E3E-E2D0-018E-F62D996AD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683000"/>
            <a:ext cx="42878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4">
            <a:extLst>
              <a:ext uri="{FF2B5EF4-FFF2-40B4-BE49-F238E27FC236}">
                <a16:creationId xmlns:a16="http://schemas.microsoft.com/office/drawing/2014/main" id="{4E712AC5-E9C7-2C6A-8DEB-3CA46747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017963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Suppose we observe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A964E-2732-8F02-D20F-695078E408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0138" y="5861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AC20DF-0F2C-0916-910A-6EE1BC854B4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97438" y="6092825"/>
            <a:ext cx="17462" cy="428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C817CF8-ED78-785D-3AA0-A82779411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302125"/>
            <a:ext cx="191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 are more likely under alternative than under null</a:t>
            </a:r>
          </a:p>
        </p:txBody>
      </p:sp>
      <p:pic>
        <p:nvPicPr>
          <p:cNvPr id="43016" name="Picture 3" descr="latex-image-1.pdf">
            <a:extLst>
              <a:ext uri="{FF2B5EF4-FFF2-40B4-BE49-F238E27FC236}">
                <a16:creationId xmlns:a16="http://schemas.microsoft.com/office/drawing/2014/main" id="{D0B04281-146E-4E34-E991-0D482AE2D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218113"/>
            <a:ext cx="1587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7" name="Object 5">
            <a:extLst>
              <a:ext uri="{FF2B5EF4-FFF2-40B4-BE49-F238E27FC236}">
                <a16:creationId xmlns:a16="http://schemas.microsoft.com/office/drawing/2014/main" id="{9430E830-1AC6-A8EA-4474-ADB6555924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1225" y="1973263"/>
          <a:ext cx="277653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58700" imgH="9944100" progId="Equation.3">
                  <p:embed/>
                </p:oleObj>
              </mc:Choice>
              <mc:Fallback>
                <p:oleObj name="Equation" r:id="rId5" imgW="25158700" imgH="9944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1973263"/>
                        <a:ext cx="277653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 descr="SampleBoth2.pdf">
            <a:extLst>
              <a:ext uri="{FF2B5EF4-FFF2-40B4-BE49-F238E27FC236}">
                <a16:creationId xmlns:a16="http://schemas.microsoft.com/office/drawing/2014/main" id="{1F355F30-AB1A-1FD5-4389-CCA28081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719513"/>
            <a:ext cx="41846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A7FA392F-FFD0-E698-CD8C-94009A6F0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Decision depends on alternative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B16F9A6-51EA-E538-5957-60A996AE0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5060" name="Picture 1" descr="latex-image-1.pdf">
            <a:extLst>
              <a:ext uri="{FF2B5EF4-FFF2-40B4-BE49-F238E27FC236}">
                <a16:creationId xmlns:a16="http://schemas.microsoft.com/office/drawing/2014/main" id="{CFBF9FCE-D5FE-B603-5EE7-525D3B3B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latex-image-1.pdf">
            <a:extLst>
              <a:ext uri="{FF2B5EF4-FFF2-40B4-BE49-F238E27FC236}">
                <a16:creationId xmlns:a16="http://schemas.microsoft.com/office/drawing/2014/main" id="{158C67C7-3D0C-6F46-0E41-45EB9E768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 descr="latex-image-1.pdf">
            <a:extLst>
              <a:ext uri="{FF2B5EF4-FFF2-40B4-BE49-F238E27FC236}">
                <a16:creationId xmlns:a16="http://schemas.microsoft.com/office/drawing/2014/main" id="{F9143477-5E32-5986-7AAA-120FAA73F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913313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4">
            <a:extLst>
              <a:ext uri="{FF2B5EF4-FFF2-40B4-BE49-F238E27FC236}">
                <a16:creationId xmlns:a16="http://schemas.microsoft.com/office/drawing/2014/main" id="{D45B0DFE-2FB1-228E-D143-1B54CBCB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017963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Suppose we observe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C501A7-C625-C483-9644-65D531A599E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479800" y="3932238"/>
            <a:ext cx="12700" cy="2209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DFD7B5-7C00-4597-BA9C-49E6A2EB23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492500" y="6092825"/>
            <a:ext cx="19050" cy="428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8D196CB-3640-37E9-C0D3-20AF197E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302125"/>
            <a:ext cx="191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Data are more likely under null than under alternative</a:t>
            </a:r>
          </a:p>
        </p:txBody>
      </p:sp>
      <p:pic>
        <p:nvPicPr>
          <p:cNvPr id="45067" name="Picture 7" descr="latex-image-1.pdf">
            <a:extLst>
              <a:ext uri="{FF2B5EF4-FFF2-40B4-BE49-F238E27FC236}">
                <a16:creationId xmlns:a16="http://schemas.microsoft.com/office/drawing/2014/main" id="{2FCC9C23-4AF3-80B9-942F-B0FE027E9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879725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 descr="SampleBoth2.pdf">
            <a:extLst>
              <a:ext uri="{FF2B5EF4-FFF2-40B4-BE49-F238E27FC236}">
                <a16:creationId xmlns:a16="http://schemas.microsoft.com/office/drawing/2014/main" id="{5C82FF97-0481-17FB-A47B-CDF6ADB34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719513"/>
            <a:ext cx="41846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BF3E733D-1876-E6B1-84B2-68CF39B2D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Decision depends on alternative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FF92FD4-9C28-68DF-DC4A-2892427A1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7108" name="Picture 1" descr="latex-image-1.pdf">
            <a:extLst>
              <a:ext uri="{FF2B5EF4-FFF2-40B4-BE49-F238E27FC236}">
                <a16:creationId xmlns:a16="http://schemas.microsoft.com/office/drawing/2014/main" id="{14BBBE10-DF69-DE52-B733-A3B17114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latex-image-1.pdf">
            <a:extLst>
              <a:ext uri="{FF2B5EF4-FFF2-40B4-BE49-F238E27FC236}">
                <a16:creationId xmlns:a16="http://schemas.microsoft.com/office/drawing/2014/main" id="{874B1716-3A2C-2E8B-F8D2-4778671C7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 descr="latex-image-1.pdf">
            <a:extLst>
              <a:ext uri="{FF2B5EF4-FFF2-40B4-BE49-F238E27FC236}">
                <a16:creationId xmlns:a16="http://schemas.microsoft.com/office/drawing/2014/main" id="{FFCE1A7D-1D3E-4F08-40B5-1699F4A77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879725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956E49-CEAB-2284-3053-28E182F6903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222500" y="6496050"/>
            <a:ext cx="2198688" cy="127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10A5E5-86A4-740A-795A-7274A406CB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11675" y="6496050"/>
            <a:ext cx="2254250" cy="19050"/>
          </a:xfrm>
          <a:prstGeom prst="straightConnector1">
            <a:avLst/>
          </a:prstGeom>
          <a:noFill/>
          <a:ln w="25400">
            <a:solidFill>
              <a:srgbClr val="90FF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BECD4C0-4E39-8A22-736F-C5A9BF94C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Decision depends on alternative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A8AF66CB-138E-04C1-0FD7-A70A403FE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likelihood of any given observed mean value is derived from the sampling distribution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9155" name="Picture 1" descr="latex-image-1.pdf">
            <a:extLst>
              <a:ext uri="{FF2B5EF4-FFF2-40B4-BE49-F238E27FC236}">
                <a16:creationId xmlns:a16="http://schemas.microsoft.com/office/drawing/2014/main" id="{A787FDF0-F4EB-8496-4178-895DE320A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latex-image-1.pdf">
            <a:extLst>
              <a:ext uri="{FF2B5EF4-FFF2-40B4-BE49-F238E27FC236}">
                <a16:creationId xmlns:a16="http://schemas.microsoft.com/office/drawing/2014/main" id="{9081FA46-64D5-8184-C2D9-7A723741D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1" descr="latex-image-1.pdf">
            <a:extLst>
              <a:ext uri="{FF2B5EF4-FFF2-40B4-BE49-F238E27FC236}">
                <a16:creationId xmlns:a16="http://schemas.microsoft.com/office/drawing/2014/main" id="{86A942CA-57D7-A1B6-F0C7-392028B3E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2916238"/>
            <a:ext cx="241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2" descr="SampleBoth3.pdf">
            <a:extLst>
              <a:ext uri="{FF2B5EF4-FFF2-40B4-BE49-F238E27FC236}">
                <a16:creationId xmlns:a16="http://schemas.microsoft.com/office/drawing/2014/main" id="{2F089630-C9F2-AB42-7520-FB1D52CD5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651250"/>
            <a:ext cx="41402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B1BA55-1F9B-DC9C-BBF0-8B08EC1EC0C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930525" y="6324600"/>
            <a:ext cx="2198688" cy="127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0D1C3B-F2B2-043A-B061-0C96F651EC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21288" y="6324600"/>
            <a:ext cx="2252662" cy="19050"/>
          </a:xfrm>
          <a:prstGeom prst="straightConnector1">
            <a:avLst/>
          </a:prstGeom>
          <a:noFill/>
          <a:ln w="25400">
            <a:solidFill>
              <a:srgbClr val="90FF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711745D1-E630-51C4-BDAF-7428DC709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Decision depends on alternative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38BAF6BC-9C11-0A87-6AE8-848D8DC23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r>
              <a:rPr lang="en-US" sz="2000" dirty="0">
                <a:ea typeface="MS PGothic" charset="0"/>
              </a:rPr>
              <a:t>For a fixed sample mean, evidence for the alternative only happens for alternative population mean values of a given range</a:t>
            </a: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r>
              <a:rPr lang="en-US" sz="2000" dirty="0">
                <a:ea typeface="MS PGothic" charset="0"/>
              </a:rPr>
              <a:t>For big alternative values, the observed sample mean is less likely than for a null population value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000" dirty="0">
                <a:ea typeface="MS PGothic" charset="0"/>
              </a:rPr>
              <a:t>The sample mean may be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unlikely for </a:t>
            </a:r>
            <a:r>
              <a:rPr lang="en-US" sz="2000" i="1" dirty="0">
                <a:ea typeface="MS PGothic" charset="0"/>
              </a:rPr>
              <a:t>both</a:t>
            </a:r>
            <a:r>
              <a:rPr lang="en-US" sz="2000" dirty="0">
                <a:ea typeface="MS PGothic" charset="0"/>
              </a:rPr>
              <a:t> models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0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000" dirty="0" err="1">
                <a:ea typeface="MS PGothic" charset="0"/>
              </a:rPr>
              <a:t>Rouder</a:t>
            </a:r>
            <a:r>
              <a:rPr lang="en-US" sz="2000" dirty="0">
                <a:ea typeface="MS PGothic" charset="0"/>
              </a:rPr>
              <a:t> et al. (2009)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1400" dirty="0">
              <a:ea typeface="MS PGothic" charset="0"/>
            </a:endParaRP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E0D2856F-7D1C-64C8-6AD0-D084AD8C7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2368550"/>
            <a:ext cx="46942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B4A779-E564-98C0-4A1F-E6E75F36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5030788"/>
            <a:ext cx="2597150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Evidence for alternative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66254-2BF7-783B-560B-AA3EC8B8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3163888"/>
            <a:ext cx="1892300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Evidence for null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198DD-50DB-B151-0CF0-211A95E27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6305550"/>
            <a:ext cx="2147888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Mean of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51AD6065-BE62-1B3E-BF3A-31A867F9E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means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AB8AC2CB-22C5-6BBB-CB44-177C51779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Typically, we do not hypothesize a </a:t>
            </a:r>
            <a:r>
              <a:rPr lang="en-US" altLang="en-US" sz="2000" i="1" dirty="0"/>
              <a:t>specific</a:t>
            </a:r>
            <a:r>
              <a:rPr lang="en-US" altLang="en-US" sz="2000" dirty="0"/>
              <a:t> value for the alternative, but a range of plausible values (prior)</a:t>
            </a:r>
            <a:endParaRPr lang="en-US" altLang="en-US" sz="16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</p:txBody>
      </p:sp>
      <p:pic>
        <p:nvPicPr>
          <p:cNvPr id="53251" name="Picture 1" descr="latex-image-1.pdf">
            <a:extLst>
              <a:ext uri="{FF2B5EF4-FFF2-40B4-BE49-F238E27FC236}">
                <a16:creationId xmlns:a16="http://schemas.microsoft.com/office/drawing/2014/main" id="{337BB396-E7F5-B9EA-42A0-8ACD7018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611438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PointNull.pdf">
            <a:extLst>
              <a:ext uri="{FF2B5EF4-FFF2-40B4-BE49-F238E27FC236}">
                <a16:creationId xmlns:a16="http://schemas.microsoft.com/office/drawing/2014/main" id="{1922B351-BA5F-9513-C0E9-675ADF163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63938"/>
            <a:ext cx="33575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 descr="latex-image-1.pdf">
            <a:extLst>
              <a:ext uri="{FF2B5EF4-FFF2-40B4-BE49-F238E27FC236}">
                <a16:creationId xmlns:a16="http://schemas.microsoft.com/office/drawing/2014/main" id="{905C07A7-E8F0-D348-1BC0-D71F93967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248126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4" descr="NormalAlt.pdf">
            <a:extLst>
              <a:ext uri="{FF2B5EF4-FFF2-40B4-BE49-F238E27FC236}">
                <a16:creationId xmlns:a16="http://schemas.microsoft.com/office/drawing/2014/main" id="{B09EBE51-D287-7DE0-3963-AAE05F32D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813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5E7EE991-66C1-95EC-6471-B139F3FF0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Likelihoods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91622A4D-21E3-CC55-E1FF-9ED228567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null, we compute likelihood in the same way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55299" name="Picture 1" descr="latex-image-1.pdf">
            <a:extLst>
              <a:ext uri="{FF2B5EF4-FFF2-40B4-BE49-F238E27FC236}">
                <a16:creationId xmlns:a16="http://schemas.microsoft.com/office/drawing/2014/main" id="{2881B597-5628-C98D-8FCC-09EC6DF72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965450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 descr="latex-image-1.pdf">
            <a:extLst>
              <a:ext uri="{FF2B5EF4-FFF2-40B4-BE49-F238E27FC236}">
                <a16:creationId xmlns:a16="http://schemas.microsoft.com/office/drawing/2014/main" id="{A0A94743-414A-FECA-BCA1-ED0527ACB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03413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 descr="SampleDNull.pdf">
            <a:extLst>
              <a:ext uri="{FF2B5EF4-FFF2-40B4-BE49-F238E27FC236}">
                <a16:creationId xmlns:a16="http://schemas.microsoft.com/office/drawing/2014/main" id="{5B3685D4-A6F2-9636-C87D-324932B37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724275"/>
            <a:ext cx="428148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9" descr="latex-image-1.pdf">
            <a:extLst>
              <a:ext uri="{FF2B5EF4-FFF2-40B4-BE49-F238E27FC236}">
                <a16:creationId xmlns:a16="http://schemas.microsoft.com/office/drawing/2014/main" id="{3DBC4AB8-A0FE-7A17-C602-3BA2CAA67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266541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879BC3C4-E2F5-DACB-C0BE-CE96BD71C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Likelihoods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4C51FB10-37C6-F803-EE0F-7E4B85C43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we have to consider each possible value of mu, compute the likelihood of the sample mean for that value, and then average across all possible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57347" name="Picture 5" descr="latex-image-1.pdf">
            <a:extLst>
              <a:ext uri="{FF2B5EF4-FFF2-40B4-BE49-F238E27FC236}">
                <a16:creationId xmlns:a16="http://schemas.microsoft.com/office/drawing/2014/main" id="{4E271769-8A1A-7B31-AC95-5EB20A93D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63738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8" descr="latex-image-1.pdf">
            <a:extLst>
              <a:ext uri="{FF2B5EF4-FFF2-40B4-BE49-F238E27FC236}">
                <a16:creationId xmlns:a16="http://schemas.microsoft.com/office/drawing/2014/main" id="{9738E64F-C9B0-BFDA-EFD8-3E18F9417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82416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9" descr="NormalAlt.pdf">
            <a:extLst>
              <a:ext uri="{FF2B5EF4-FFF2-40B4-BE49-F238E27FC236}">
                <a16:creationId xmlns:a16="http://schemas.microsoft.com/office/drawing/2014/main" id="{442D8C5E-F2FC-4ABF-6086-A733ED116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813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350" name="Straight Arrow Connector 3">
            <a:extLst>
              <a:ext uri="{FF2B5EF4-FFF2-40B4-BE49-F238E27FC236}">
                <a16:creationId xmlns:a16="http://schemas.microsoft.com/office/drawing/2014/main" id="{A056A9CD-D2F8-C770-ABA3-B4F857B885F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03950" y="5861050"/>
            <a:ext cx="0" cy="5381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7351" name="Picture 11" descr="latex-image-1.pdf">
            <a:extLst>
              <a:ext uri="{FF2B5EF4-FFF2-40B4-BE49-F238E27FC236}">
                <a16:creationId xmlns:a16="http://schemas.microsoft.com/office/drawing/2014/main" id="{6153B781-E2D6-43A8-3FBF-16CA1E54C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6324600"/>
            <a:ext cx="162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2" descr="SampleDAlt2.pdf">
            <a:extLst>
              <a:ext uri="{FF2B5EF4-FFF2-40B4-BE49-F238E27FC236}">
                <a16:creationId xmlns:a16="http://schemas.microsoft.com/office/drawing/2014/main" id="{50A0AF39-F26A-510A-EC4F-59F9C60633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421063"/>
            <a:ext cx="39211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3" descr="latex-image-1.pdf">
            <a:extLst>
              <a:ext uri="{FF2B5EF4-FFF2-40B4-BE49-F238E27FC236}">
                <a16:creationId xmlns:a16="http://schemas.microsoft.com/office/drawing/2014/main" id="{F50E0B95-7A2D-A496-DB7A-87DF54A006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25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DCF520-5B73-9538-F278-4A8FED65245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384675" y="5641975"/>
            <a:ext cx="17463" cy="41275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SampleDAlt3.pdf">
            <a:extLst>
              <a:ext uri="{FF2B5EF4-FFF2-40B4-BE49-F238E27FC236}">
                <a16:creationId xmlns:a16="http://schemas.microsoft.com/office/drawing/2014/main" id="{84AEB1E1-98D7-C7DC-7136-8EAC2E49E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394075"/>
            <a:ext cx="399415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>
            <a:extLst>
              <a:ext uri="{FF2B5EF4-FFF2-40B4-BE49-F238E27FC236}">
                <a16:creationId xmlns:a16="http://schemas.microsoft.com/office/drawing/2014/main" id="{1AB0DE50-AFD2-95AA-7FC4-D34BB2731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Likelihoods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AC6848E-AD2E-F3D4-390E-B2FC54449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we have to consider each possible value of mu, compute the likelihood of the sample mean for that value, and then average across all possible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59396" name="Picture 5" descr="latex-image-1.pdf">
            <a:extLst>
              <a:ext uri="{FF2B5EF4-FFF2-40B4-BE49-F238E27FC236}">
                <a16:creationId xmlns:a16="http://schemas.microsoft.com/office/drawing/2014/main" id="{40F93E14-5F30-8B25-9CBF-53A1A6847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63738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8" descr="latex-image-1.pdf">
            <a:extLst>
              <a:ext uri="{FF2B5EF4-FFF2-40B4-BE49-F238E27FC236}">
                <a16:creationId xmlns:a16="http://schemas.microsoft.com/office/drawing/2014/main" id="{13BFE88A-81C6-79F5-613C-7F8704EC3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82416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NormalAlt.pdf">
            <a:extLst>
              <a:ext uri="{FF2B5EF4-FFF2-40B4-BE49-F238E27FC236}">
                <a16:creationId xmlns:a16="http://schemas.microsoft.com/office/drawing/2014/main" id="{D455B159-552B-1987-7221-BF6B95893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813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399" name="Straight Arrow Connector 3">
            <a:extLst>
              <a:ext uri="{FF2B5EF4-FFF2-40B4-BE49-F238E27FC236}">
                <a16:creationId xmlns:a16="http://schemas.microsoft.com/office/drawing/2014/main" id="{01BEA572-D543-E46A-DDE3-04C46FA74E2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43688" y="5837238"/>
            <a:ext cx="0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9400" name="Picture 13" descr="latex-image-1.pdf">
            <a:extLst>
              <a:ext uri="{FF2B5EF4-FFF2-40B4-BE49-F238E27FC236}">
                <a16:creationId xmlns:a16="http://schemas.microsoft.com/office/drawing/2014/main" id="{5F570DE3-DEE6-430D-A519-B475ACEA5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25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FAD222-9762-24E0-1DE8-85FE0AE891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9538" y="3578225"/>
            <a:ext cx="0" cy="2087563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9402" name="Picture 1" descr="latex-image-1.pdf">
            <a:extLst>
              <a:ext uri="{FF2B5EF4-FFF2-40B4-BE49-F238E27FC236}">
                <a16:creationId xmlns:a16="http://schemas.microsoft.com/office/drawing/2014/main" id="{C54CFB33-64B7-F0AE-6A94-805DC0776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6299200"/>
            <a:ext cx="1092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6" descr="SampleDAlt4.pdf">
            <a:extLst>
              <a:ext uri="{FF2B5EF4-FFF2-40B4-BE49-F238E27FC236}">
                <a16:creationId xmlns:a16="http://schemas.microsoft.com/office/drawing/2014/main" id="{92743277-7138-AD63-39B5-BE9417DF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406775"/>
            <a:ext cx="40830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>
            <a:extLst>
              <a:ext uri="{FF2B5EF4-FFF2-40B4-BE49-F238E27FC236}">
                <a16:creationId xmlns:a16="http://schemas.microsoft.com/office/drawing/2014/main" id="{E7DB8219-0F61-4018-EA04-09ED41421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Likelihoods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3F81416-53CC-298B-E216-3D91CDCB8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we have to consider each possible value of mu, compute the likelihood of the sample mean for that value, and then average across all possible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61444" name="Picture 5" descr="latex-image-1.pdf">
            <a:extLst>
              <a:ext uri="{FF2B5EF4-FFF2-40B4-BE49-F238E27FC236}">
                <a16:creationId xmlns:a16="http://schemas.microsoft.com/office/drawing/2014/main" id="{355D63FC-43A2-A25A-E5EF-70135FF35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63738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latex-image-1.pdf">
            <a:extLst>
              <a:ext uri="{FF2B5EF4-FFF2-40B4-BE49-F238E27FC236}">
                <a16:creationId xmlns:a16="http://schemas.microsoft.com/office/drawing/2014/main" id="{22ECC7D4-655C-0C82-7C4E-9BEBD8AB3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82416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9" descr="NormalAlt.pdf">
            <a:extLst>
              <a:ext uri="{FF2B5EF4-FFF2-40B4-BE49-F238E27FC236}">
                <a16:creationId xmlns:a16="http://schemas.microsoft.com/office/drawing/2014/main" id="{329A6A42-F31C-1843-8FB0-54F47990E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813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7" name="Straight Arrow Connector 3">
            <a:extLst>
              <a:ext uri="{FF2B5EF4-FFF2-40B4-BE49-F238E27FC236}">
                <a16:creationId xmlns:a16="http://schemas.microsoft.com/office/drawing/2014/main" id="{B99AE569-F377-254B-F28D-5CA2EF57BE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9738" y="5837238"/>
            <a:ext cx="0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48" name="Picture 13" descr="latex-image-1.pdf">
            <a:extLst>
              <a:ext uri="{FF2B5EF4-FFF2-40B4-BE49-F238E27FC236}">
                <a16:creationId xmlns:a16="http://schemas.microsoft.com/office/drawing/2014/main" id="{A5C544E2-3E12-244F-BB17-FAD1226A4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25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1A28DD-076A-C006-15E0-BDA4755BB0A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9538" y="4419600"/>
            <a:ext cx="12700" cy="12461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50" name="Picture 4" descr="latex-image-1.pdf">
            <a:extLst>
              <a:ext uri="{FF2B5EF4-FFF2-40B4-BE49-F238E27FC236}">
                <a16:creationId xmlns:a16="http://schemas.microsoft.com/office/drawing/2014/main" id="{48AE880D-BA89-38F2-0DA2-B7D921F4F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6311900"/>
            <a:ext cx="1422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Screen Shot 2018-10-19 at 3.44.49 PM.png">
            <a:extLst>
              <a:ext uri="{FF2B5EF4-FFF2-40B4-BE49-F238E27FC236}">
                <a16:creationId xmlns:a16="http://schemas.microsoft.com/office/drawing/2014/main" id="{6E61C985-3518-06D0-CE80-AD855366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319463"/>
            <a:ext cx="6146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A0F959CF-9DCE-9E24-89E5-2EAB1C159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Hypothesis testing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E8DBA25D-C87E-E4AA-19E7-9A4C2D0A5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/>
              <a:t>But what is the alternative?</a:t>
            </a:r>
          </a:p>
          <a:p>
            <a:pPr lvl="1">
              <a:lnSpc>
                <a:spcPct val="115000"/>
              </a:lnSpc>
            </a:pPr>
            <a:r>
              <a:rPr lang="en-US" altLang="en-US" sz="2000"/>
              <a:t>Typically: “anything goes”</a:t>
            </a:r>
          </a:p>
          <a:p>
            <a:pPr lvl="1">
              <a:lnSpc>
                <a:spcPct val="115000"/>
              </a:lnSpc>
            </a:pPr>
            <a:r>
              <a:rPr lang="en-US" altLang="en-US" sz="2000"/>
              <a:t>But that seems kind of unreasonable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Maybe the “rare event” would be even less common if the null were </a:t>
            </a:r>
            <a:r>
              <a:rPr lang="en-US" altLang="en-US" sz="2000" b="1"/>
              <a:t>not</a:t>
            </a:r>
            <a:r>
              <a:rPr lang="en-US" altLang="en-US" sz="2000"/>
              <a:t> true!</a:t>
            </a:r>
          </a:p>
          <a:p>
            <a:pPr>
              <a:lnSpc>
                <a:spcPct val="115000"/>
              </a:lnSpc>
              <a:buFont typeface="Monotype Sorts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0" descr="SampleDAlt5.pdf">
            <a:extLst>
              <a:ext uri="{FF2B5EF4-FFF2-40B4-BE49-F238E27FC236}">
                <a16:creationId xmlns:a16="http://schemas.microsoft.com/office/drawing/2014/main" id="{7E5358BE-8F5C-F925-2471-39E96DF6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443288"/>
            <a:ext cx="42640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3E1C0479-4D01-C200-49D8-9FC954C0B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Likelihoods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A535164-FB5D-A853-57BC-64978680A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we have to consider each possible value of mu, compute the likelihood of the sample mean for that value, and then average across all possible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63492" name="Picture 5" descr="latex-image-1.pdf">
            <a:extLst>
              <a:ext uri="{FF2B5EF4-FFF2-40B4-BE49-F238E27FC236}">
                <a16:creationId xmlns:a16="http://schemas.microsoft.com/office/drawing/2014/main" id="{E98BB70B-020B-498B-2FDF-399ADC83A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963738"/>
            <a:ext cx="2257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8" descr="latex-image-1.pdf">
            <a:extLst>
              <a:ext uri="{FF2B5EF4-FFF2-40B4-BE49-F238E27FC236}">
                <a16:creationId xmlns:a16="http://schemas.microsoft.com/office/drawing/2014/main" id="{D759E122-9C1F-4CFB-B939-820EBAE5C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824163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9" descr="NormalAlt.pdf">
            <a:extLst>
              <a:ext uri="{FF2B5EF4-FFF2-40B4-BE49-F238E27FC236}">
                <a16:creationId xmlns:a16="http://schemas.microsoft.com/office/drawing/2014/main" id="{89E85317-7EF0-7B28-3F7D-4884182BD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813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495" name="Straight Arrow Connector 3">
            <a:extLst>
              <a:ext uri="{FF2B5EF4-FFF2-40B4-BE49-F238E27FC236}">
                <a16:creationId xmlns:a16="http://schemas.microsoft.com/office/drawing/2014/main" id="{71BE6D15-7FDB-6E4B-A3D5-C08AEBCE66B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48488" y="5837238"/>
            <a:ext cx="0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3496" name="Picture 13" descr="latex-image-1.pdf">
            <a:extLst>
              <a:ext uri="{FF2B5EF4-FFF2-40B4-BE49-F238E27FC236}">
                <a16:creationId xmlns:a16="http://schemas.microsoft.com/office/drawing/2014/main" id="{AC9F6460-2393-DDDA-676B-4A4FF43AC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25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3B35A8-B2F6-AECB-35E9-683FF2FA275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503488" y="5837238"/>
            <a:ext cx="23812" cy="36512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3498" name="Picture 1" descr="latex-image-1.pdf">
            <a:extLst>
              <a:ext uri="{FF2B5EF4-FFF2-40B4-BE49-F238E27FC236}">
                <a16:creationId xmlns:a16="http://schemas.microsoft.com/office/drawing/2014/main" id="{F2FEA209-1259-522B-F094-13B9C97E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6262688"/>
            <a:ext cx="1079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AFB4AB38-E6F8-B433-1B73-D5DB0B612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Average Likelihood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978898B5-C484-914D-2A47-162DACEDC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we have to consider each possible value of mu, compute the likelihood of the sample mean for that value, and then average across all possible values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Suppose n=100 (one sample)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65539" name="Picture 8" descr="latex-image-1.pdf">
            <a:extLst>
              <a:ext uri="{FF2B5EF4-FFF2-40B4-BE49-F238E27FC236}">
                <a16:creationId xmlns:a16="http://schemas.microsoft.com/office/drawing/2014/main" id="{0C4272E6-D086-4265-D7A3-76D73D6B6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447925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9" descr="NormalAlt.pdf">
            <a:extLst>
              <a:ext uri="{FF2B5EF4-FFF2-40B4-BE49-F238E27FC236}">
                <a16:creationId xmlns:a16="http://schemas.microsoft.com/office/drawing/2014/main" id="{375511D4-7CCB-77AB-0171-D5CD72603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443288"/>
            <a:ext cx="36242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3" descr="latex-image-1.pdf">
            <a:extLst>
              <a:ext uri="{FF2B5EF4-FFF2-40B4-BE49-F238E27FC236}">
                <a16:creationId xmlns:a16="http://schemas.microsoft.com/office/drawing/2014/main" id="{CE88CAF5-79E9-F4A8-C607-8184B9F89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25"/>
            <a:ext cx="1244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" descr="latex-image-1.pdf">
            <a:extLst>
              <a:ext uri="{FF2B5EF4-FFF2-40B4-BE49-F238E27FC236}">
                <a16:creationId xmlns:a16="http://schemas.microsoft.com/office/drawing/2014/main" id="{B1A1CB9B-4240-EE47-EEC9-02BE704F5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697288"/>
            <a:ext cx="43656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Box 2">
            <a:extLst>
              <a:ext uri="{FF2B5EF4-FFF2-40B4-BE49-F238E27FC236}">
                <a16:creationId xmlns:a16="http://schemas.microsoft.com/office/drawing/2014/main" id="{003FB7FF-C0B2-E9B4-5865-9063D576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4729163"/>
            <a:ext cx="2366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Likelihood for </a:t>
            </a:r>
          </a:p>
          <a:p>
            <a:r>
              <a:rPr lang="en-US" altLang="en-US" sz="1800"/>
              <a:t>given value of</a:t>
            </a:r>
          </a:p>
          <a:p>
            <a:r>
              <a:rPr lang="en-US" altLang="en-US" sz="1800"/>
              <a:t>mu (from</a:t>
            </a:r>
          </a:p>
          <a:p>
            <a:r>
              <a:rPr lang="en-US" altLang="en-US" sz="1800"/>
              <a:t>sampling distribution)</a:t>
            </a:r>
          </a:p>
        </p:txBody>
      </p:sp>
      <p:sp>
        <p:nvSpPr>
          <p:cNvPr id="65544" name="TextBox 13">
            <a:extLst>
              <a:ext uri="{FF2B5EF4-FFF2-40B4-BE49-F238E27FC236}">
                <a16:creationId xmlns:a16="http://schemas.microsoft.com/office/drawing/2014/main" id="{152A11E8-3E0F-09D2-0274-BC4612258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4429125"/>
            <a:ext cx="10429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Prior for </a:t>
            </a:r>
          </a:p>
          <a:p>
            <a:r>
              <a:rPr lang="en-US" altLang="en-US" sz="1800"/>
              <a:t>value of</a:t>
            </a:r>
          </a:p>
          <a:p>
            <a:r>
              <a:rPr lang="en-US" altLang="en-US" sz="1800"/>
              <a:t>mu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6E467545-BA19-E5C6-A638-D3957C252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Bayes Factor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3891B27F-1F1D-3D6E-7D79-4E8243CD8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Ratio of the likelihood for the null compared to the (average) likelihood for the alternative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67587" name="Picture 8" descr="latex-image-1.pdf">
            <a:extLst>
              <a:ext uri="{FF2B5EF4-FFF2-40B4-BE49-F238E27FC236}">
                <a16:creationId xmlns:a16="http://schemas.microsoft.com/office/drawing/2014/main" id="{B4CE1308-1961-1A6F-0981-8A41B5AFE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447925"/>
            <a:ext cx="3505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1" descr="latex-image-1.pdf">
            <a:extLst>
              <a:ext uri="{FF2B5EF4-FFF2-40B4-BE49-F238E27FC236}">
                <a16:creationId xmlns:a16="http://schemas.microsoft.com/office/drawing/2014/main" id="{D4C52B13-1B38-6DC1-03E9-45364E267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697288"/>
            <a:ext cx="43656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2">
            <a:extLst>
              <a:ext uri="{FF2B5EF4-FFF2-40B4-BE49-F238E27FC236}">
                <a16:creationId xmlns:a16="http://schemas.microsoft.com/office/drawing/2014/main" id="{3E4C2165-8597-4E09-BF11-E6A1DEF0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18013"/>
            <a:ext cx="1141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P(D | H1)</a:t>
            </a:r>
          </a:p>
        </p:txBody>
      </p:sp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2D4F2EA9-CC2D-CD5C-5027-5F63A4532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5913" y="2181225"/>
          <a:ext cx="277653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58700" imgH="9944100" progId="Equation.3">
                  <p:embed/>
                </p:oleObj>
              </mc:Choice>
              <mc:Fallback>
                <p:oleObj name="Equation" r:id="rId5" imgW="25158700" imgH="9944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181225"/>
                        <a:ext cx="2776537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61F8931-C563-7956-B944-51213135A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Uncertainty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1A0BA61C-CC84-B91B-B94C-A1141EB66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The prior standard deviation for mu establishes a range of plausible values for mu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69635" name="Picture 9" descr="NormalAlt.pdf">
            <a:extLst>
              <a:ext uri="{FF2B5EF4-FFF2-40B4-BE49-F238E27FC236}">
                <a16:creationId xmlns:a16="http://schemas.microsoft.com/office/drawing/2014/main" id="{78182E61-D391-0493-4E5D-1655F9CCD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495675"/>
            <a:ext cx="24145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 descr="latex-image-1.pdf">
            <a:extLst>
              <a:ext uri="{FF2B5EF4-FFF2-40B4-BE49-F238E27FC236}">
                <a16:creationId xmlns:a16="http://schemas.microsoft.com/office/drawing/2014/main" id="{25C74112-DF1B-A102-18AD-C4D5CB438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851150"/>
            <a:ext cx="210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latex-image-1.pdf">
            <a:extLst>
              <a:ext uri="{FF2B5EF4-FFF2-40B4-BE49-F238E27FC236}">
                <a16:creationId xmlns:a16="http://schemas.microsoft.com/office/drawing/2014/main" id="{0836AC17-F036-E280-F83A-1FF25C5F7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13050"/>
            <a:ext cx="2339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NormalAlt2.pdf">
            <a:extLst>
              <a:ext uri="{FF2B5EF4-FFF2-40B4-BE49-F238E27FC236}">
                <a16:creationId xmlns:a16="http://schemas.microsoft.com/office/drawing/2014/main" id="{5FC27714-5281-795D-35E9-A5D3FE06B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489325"/>
            <a:ext cx="28479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6">
            <a:extLst>
              <a:ext uri="{FF2B5EF4-FFF2-40B4-BE49-F238E27FC236}">
                <a16:creationId xmlns:a16="http://schemas.microsoft.com/office/drawing/2014/main" id="{073BECBD-A52A-303F-F9F2-5C5D5A7AA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222500"/>
            <a:ext cx="149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More flexible</a:t>
            </a:r>
          </a:p>
        </p:txBody>
      </p:sp>
      <p:sp>
        <p:nvSpPr>
          <p:cNvPr id="69640" name="TextBox 14">
            <a:extLst>
              <a:ext uri="{FF2B5EF4-FFF2-40B4-BE49-F238E27FC236}">
                <a16:creationId xmlns:a16="http://schemas.microsoft.com/office/drawing/2014/main" id="{2C94BF05-9142-EAE6-DFDE-D85D1BFF7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243138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Less flexible</a:t>
            </a:r>
          </a:p>
        </p:txBody>
      </p:sp>
      <p:pic>
        <p:nvPicPr>
          <p:cNvPr id="69641" name="Picture 7" descr="latex-image-1.pdf">
            <a:extLst>
              <a:ext uri="{FF2B5EF4-FFF2-40B4-BE49-F238E27FC236}">
                <a16:creationId xmlns:a16="http://schemas.microsoft.com/office/drawing/2014/main" id="{37A94B3D-EC73-DC59-3BA4-4FA1A9F69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794000"/>
            <a:ext cx="2109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8" descr="NormalAlt3.pdf">
            <a:extLst>
              <a:ext uri="{FF2B5EF4-FFF2-40B4-BE49-F238E27FC236}">
                <a16:creationId xmlns:a16="http://schemas.microsoft.com/office/drawing/2014/main" id="{DABC849C-7879-DD4D-DAC1-9D91A22C4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455988"/>
            <a:ext cx="29257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643" name="Straight Arrow Connector 10">
            <a:extLst>
              <a:ext uri="{FF2B5EF4-FFF2-40B4-BE49-F238E27FC236}">
                <a16:creationId xmlns:a16="http://schemas.microsoft.com/office/drawing/2014/main" id="{F5702928-8300-9A6A-E737-721D9447E7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2473325"/>
            <a:ext cx="5330825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F57FCEE2-612A-875A-F21B-EF26272F7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Uncertainty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44B09A0E-91B9-FC6A-2F25-8553F214B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With a very narrow prior, you may not fit the data 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71683" name="Picture 9" descr="NormalAlt.pdf">
            <a:extLst>
              <a:ext uri="{FF2B5EF4-FFF2-40B4-BE49-F238E27FC236}">
                <a16:creationId xmlns:a16="http://schemas.microsoft.com/office/drawing/2014/main" id="{B619C2F3-211A-5E74-EDA1-4431EAF21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495675"/>
            <a:ext cx="24145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3" descr="latex-image-1.pdf">
            <a:extLst>
              <a:ext uri="{FF2B5EF4-FFF2-40B4-BE49-F238E27FC236}">
                <a16:creationId xmlns:a16="http://schemas.microsoft.com/office/drawing/2014/main" id="{86B913BD-7B3B-DAF0-E507-535F0A13C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851150"/>
            <a:ext cx="210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 descr="latex-image-1.pdf">
            <a:extLst>
              <a:ext uri="{FF2B5EF4-FFF2-40B4-BE49-F238E27FC236}">
                <a16:creationId xmlns:a16="http://schemas.microsoft.com/office/drawing/2014/main" id="{7B732E2A-AB23-74D8-5F3C-CC7AA817B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13050"/>
            <a:ext cx="2339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 descr="NormalAlt2.pdf">
            <a:extLst>
              <a:ext uri="{FF2B5EF4-FFF2-40B4-BE49-F238E27FC236}">
                <a16:creationId xmlns:a16="http://schemas.microsoft.com/office/drawing/2014/main" id="{8E00C366-2784-6FEE-6BDB-238569F14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489325"/>
            <a:ext cx="28479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Box 6">
            <a:extLst>
              <a:ext uri="{FF2B5EF4-FFF2-40B4-BE49-F238E27FC236}">
                <a16:creationId xmlns:a16="http://schemas.microsoft.com/office/drawing/2014/main" id="{54DEDD10-90BA-D296-4E5A-74A33172B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222500"/>
            <a:ext cx="149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More flexible</a:t>
            </a:r>
          </a:p>
        </p:txBody>
      </p:sp>
      <p:sp>
        <p:nvSpPr>
          <p:cNvPr id="71688" name="TextBox 14">
            <a:extLst>
              <a:ext uri="{FF2B5EF4-FFF2-40B4-BE49-F238E27FC236}">
                <a16:creationId xmlns:a16="http://schemas.microsoft.com/office/drawing/2014/main" id="{2510F817-804B-D55D-2DAE-EE0566921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243138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Less flexible</a:t>
            </a:r>
          </a:p>
        </p:txBody>
      </p:sp>
      <p:pic>
        <p:nvPicPr>
          <p:cNvPr id="71689" name="Picture 7" descr="latex-image-1.pdf">
            <a:extLst>
              <a:ext uri="{FF2B5EF4-FFF2-40B4-BE49-F238E27FC236}">
                <a16:creationId xmlns:a16="http://schemas.microsoft.com/office/drawing/2014/main" id="{75C3E591-E625-5EFB-1F63-3099EEF44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794000"/>
            <a:ext cx="2109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8" descr="NormalAlt3.pdf">
            <a:extLst>
              <a:ext uri="{FF2B5EF4-FFF2-40B4-BE49-F238E27FC236}">
                <a16:creationId xmlns:a16="http://schemas.microsoft.com/office/drawing/2014/main" id="{91D4158C-556E-855A-FF74-C0B943BD7A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455988"/>
            <a:ext cx="29257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691" name="Straight Arrow Connector 10">
            <a:extLst>
              <a:ext uri="{FF2B5EF4-FFF2-40B4-BE49-F238E27FC236}">
                <a16:creationId xmlns:a16="http://schemas.microsoft.com/office/drawing/2014/main" id="{170471C4-2A39-C877-297D-9B0233584C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2473325"/>
            <a:ext cx="5330825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692" name="Picture 12" descr="latex-image-1.pdf">
            <a:extLst>
              <a:ext uri="{FF2B5EF4-FFF2-40B4-BE49-F238E27FC236}">
                <a16:creationId xmlns:a16="http://schemas.microsoft.com/office/drawing/2014/main" id="{236A9671-7F38-0B78-3942-F56D8196D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606550"/>
            <a:ext cx="43656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" descr="latex-image-1.pdf">
            <a:extLst>
              <a:ext uri="{FF2B5EF4-FFF2-40B4-BE49-F238E27FC236}">
                <a16:creationId xmlns:a16="http://schemas.microsoft.com/office/drawing/2014/main" id="{7B2574AB-0FF8-84E5-188F-5026300E16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605463"/>
            <a:ext cx="181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4" name="TextBox 14">
            <a:extLst>
              <a:ext uri="{FF2B5EF4-FFF2-40B4-BE49-F238E27FC236}">
                <a16:creationId xmlns:a16="http://schemas.microsoft.com/office/drawing/2014/main" id="{910F878A-B2E5-0325-2523-349408EA0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682750"/>
            <a:ext cx="45878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  <p:sp>
        <p:nvSpPr>
          <p:cNvPr id="71695" name="TextBox 15">
            <a:extLst>
              <a:ext uri="{FF2B5EF4-FFF2-40B4-BE49-F238E27FC236}">
                <a16:creationId xmlns:a16="http://schemas.microsoft.com/office/drawing/2014/main" id="{42DA725B-9BA3-43CE-46CE-1DD0D67C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1666875"/>
            <a:ext cx="46037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C810C7AD-1CFB-871D-864A-5959A39DB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Uncertainty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03D33153-F122-6177-10F2-2952545A5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With a very broad prior, you will fit well for some values of mu and poorly for other values of mu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73731" name="Picture 9" descr="NormalAlt.pdf">
            <a:extLst>
              <a:ext uri="{FF2B5EF4-FFF2-40B4-BE49-F238E27FC236}">
                <a16:creationId xmlns:a16="http://schemas.microsoft.com/office/drawing/2014/main" id="{E0A1B2D2-0A41-C8D0-5448-F5E94D915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495675"/>
            <a:ext cx="24145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3" descr="latex-image-1.pdf">
            <a:extLst>
              <a:ext uri="{FF2B5EF4-FFF2-40B4-BE49-F238E27FC236}">
                <a16:creationId xmlns:a16="http://schemas.microsoft.com/office/drawing/2014/main" id="{700595B0-DE1D-2A82-7A0C-532D15080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851150"/>
            <a:ext cx="210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 descr="latex-image-1.pdf">
            <a:extLst>
              <a:ext uri="{FF2B5EF4-FFF2-40B4-BE49-F238E27FC236}">
                <a16:creationId xmlns:a16="http://schemas.microsoft.com/office/drawing/2014/main" id="{2C4B4285-D12C-2A08-3B25-8844F0205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13050"/>
            <a:ext cx="2339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5" descr="NormalAlt2.pdf">
            <a:extLst>
              <a:ext uri="{FF2B5EF4-FFF2-40B4-BE49-F238E27FC236}">
                <a16:creationId xmlns:a16="http://schemas.microsoft.com/office/drawing/2014/main" id="{5D65B874-E819-C113-01AF-3D4817257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489325"/>
            <a:ext cx="28479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TextBox 6">
            <a:extLst>
              <a:ext uri="{FF2B5EF4-FFF2-40B4-BE49-F238E27FC236}">
                <a16:creationId xmlns:a16="http://schemas.microsoft.com/office/drawing/2014/main" id="{F419E3CD-89F9-ED76-664F-1B434F6E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222500"/>
            <a:ext cx="149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More flexible</a:t>
            </a:r>
          </a:p>
        </p:txBody>
      </p:sp>
      <p:sp>
        <p:nvSpPr>
          <p:cNvPr id="73736" name="TextBox 14">
            <a:extLst>
              <a:ext uri="{FF2B5EF4-FFF2-40B4-BE49-F238E27FC236}">
                <a16:creationId xmlns:a16="http://schemas.microsoft.com/office/drawing/2014/main" id="{51E4B7C2-D3F0-3862-18D0-0D661A1DC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243138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Less flexible</a:t>
            </a:r>
          </a:p>
        </p:txBody>
      </p:sp>
      <p:pic>
        <p:nvPicPr>
          <p:cNvPr id="73737" name="Picture 7" descr="latex-image-1.pdf">
            <a:extLst>
              <a:ext uri="{FF2B5EF4-FFF2-40B4-BE49-F238E27FC236}">
                <a16:creationId xmlns:a16="http://schemas.microsoft.com/office/drawing/2014/main" id="{D833A5E7-E575-16B1-6567-0FE470DC1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794000"/>
            <a:ext cx="2109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8" descr="NormalAlt3.pdf">
            <a:extLst>
              <a:ext uri="{FF2B5EF4-FFF2-40B4-BE49-F238E27FC236}">
                <a16:creationId xmlns:a16="http://schemas.microsoft.com/office/drawing/2014/main" id="{04C92D6B-1799-6FD6-533D-A706B17635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455988"/>
            <a:ext cx="29257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39" name="Straight Arrow Connector 10">
            <a:extLst>
              <a:ext uri="{FF2B5EF4-FFF2-40B4-BE49-F238E27FC236}">
                <a16:creationId xmlns:a16="http://schemas.microsoft.com/office/drawing/2014/main" id="{6A0F859E-D402-10A3-5159-60920A92051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2473325"/>
            <a:ext cx="5330825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3740" name="Picture 12" descr="latex-image-1.pdf">
            <a:extLst>
              <a:ext uri="{FF2B5EF4-FFF2-40B4-BE49-F238E27FC236}">
                <a16:creationId xmlns:a16="http://schemas.microsoft.com/office/drawing/2014/main" id="{FE1D91EA-F4EA-8250-1E71-5570028020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606550"/>
            <a:ext cx="43656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" descr="latex-image-1.pdf">
            <a:extLst>
              <a:ext uri="{FF2B5EF4-FFF2-40B4-BE49-F238E27FC236}">
                <a16:creationId xmlns:a16="http://schemas.microsoft.com/office/drawing/2014/main" id="{9EDFD70E-EB1E-0088-4970-13B2A679CB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605463"/>
            <a:ext cx="181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2" name="TextBox 14">
            <a:extLst>
              <a:ext uri="{FF2B5EF4-FFF2-40B4-BE49-F238E27FC236}">
                <a16:creationId xmlns:a16="http://schemas.microsoft.com/office/drawing/2014/main" id="{F435CC27-89F2-6ABC-C943-D3DDC36D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1682750"/>
            <a:ext cx="45878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  <p:sp>
        <p:nvSpPr>
          <p:cNvPr id="73743" name="TextBox 15">
            <a:extLst>
              <a:ext uri="{FF2B5EF4-FFF2-40B4-BE49-F238E27FC236}">
                <a16:creationId xmlns:a16="http://schemas.microsoft.com/office/drawing/2014/main" id="{D5C25295-986A-EE18-9114-B0FC89A21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1639888"/>
            <a:ext cx="458788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FB7D9765-02D3-C8DA-5483-0D2ABA953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Uncertainty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07B49772-568F-A88E-DA2E-8ACE95BB5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Uncertainty in the prior functions similar to the penalty for parameters in AIC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75779" name="Picture 9" descr="NormalAlt.pdf">
            <a:extLst>
              <a:ext uri="{FF2B5EF4-FFF2-40B4-BE49-F238E27FC236}">
                <a16:creationId xmlns:a16="http://schemas.microsoft.com/office/drawing/2014/main" id="{220FC097-79CF-A9F9-877C-9B7E24351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495675"/>
            <a:ext cx="24145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3" descr="latex-image-1.pdf">
            <a:extLst>
              <a:ext uri="{FF2B5EF4-FFF2-40B4-BE49-F238E27FC236}">
                <a16:creationId xmlns:a16="http://schemas.microsoft.com/office/drawing/2014/main" id="{AC71741D-AE63-A6CD-2B65-71127EDC8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851150"/>
            <a:ext cx="210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latex-image-1.pdf">
            <a:extLst>
              <a:ext uri="{FF2B5EF4-FFF2-40B4-BE49-F238E27FC236}">
                <a16:creationId xmlns:a16="http://schemas.microsoft.com/office/drawing/2014/main" id="{13FC11BC-DE97-EB91-CDC6-803F40EA6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13050"/>
            <a:ext cx="2339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5" descr="NormalAlt2.pdf">
            <a:extLst>
              <a:ext uri="{FF2B5EF4-FFF2-40B4-BE49-F238E27FC236}">
                <a16:creationId xmlns:a16="http://schemas.microsoft.com/office/drawing/2014/main" id="{6A3CB86F-753F-F102-6422-28F469C95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489325"/>
            <a:ext cx="28479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Box 6">
            <a:extLst>
              <a:ext uri="{FF2B5EF4-FFF2-40B4-BE49-F238E27FC236}">
                <a16:creationId xmlns:a16="http://schemas.microsoft.com/office/drawing/2014/main" id="{6A5255B1-D229-FEF4-3DE0-79514745E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222500"/>
            <a:ext cx="149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More flexible</a:t>
            </a:r>
          </a:p>
        </p:txBody>
      </p:sp>
      <p:sp>
        <p:nvSpPr>
          <p:cNvPr id="75784" name="TextBox 14">
            <a:extLst>
              <a:ext uri="{FF2B5EF4-FFF2-40B4-BE49-F238E27FC236}">
                <a16:creationId xmlns:a16="http://schemas.microsoft.com/office/drawing/2014/main" id="{2B672D8B-7581-7725-F9A9-8110B449A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243138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Less flexible</a:t>
            </a:r>
          </a:p>
        </p:txBody>
      </p:sp>
      <p:pic>
        <p:nvPicPr>
          <p:cNvPr id="75785" name="Picture 7" descr="latex-image-1.pdf">
            <a:extLst>
              <a:ext uri="{FF2B5EF4-FFF2-40B4-BE49-F238E27FC236}">
                <a16:creationId xmlns:a16="http://schemas.microsoft.com/office/drawing/2014/main" id="{2E612C6C-2D9A-2310-DCE9-9FE4D57AE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794000"/>
            <a:ext cx="2109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8" descr="NormalAlt3.pdf">
            <a:extLst>
              <a:ext uri="{FF2B5EF4-FFF2-40B4-BE49-F238E27FC236}">
                <a16:creationId xmlns:a16="http://schemas.microsoft.com/office/drawing/2014/main" id="{5BC11BC1-2F87-DB77-D7CC-B2757B0F3C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455988"/>
            <a:ext cx="29257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787" name="Straight Arrow Connector 10">
            <a:extLst>
              <a:ext uri="{FF2B5EF4-FFF2-40B4-BE49-F238E27FC236}">
                <a16:creationId xmlns:a16="http://schemas.microsoft.com/office/drawing/2014/main" id="{2D237870-0947-06F6-E9D2-75956F49E86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5000" y="2473325"/>
            <a:ext cx="5330825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5788" name="Picture 12" descr="latex-image-1.pdf">
            <a:extLst>
              <a:ext uri="{FF2B5EF4-FFF2-40B4-BE49-F238E27FC236}">
                <a16:creationId xmlns:a16="http://schemas.microsoft.com/office/drawing/2014/main" id="{227D19EA-9C67-F01E-D264-E44230BA11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606550"/>
            <a:ext cx="43656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" descr="latex-image-1.pdf">
            <a:extLst>
              <a:ext uri="{FF2B5EF4-FFF2-40B4-BE49-F238E27FC236}">
                <a16:creationId xmlns:a16="http://schemas.microsoft.com/office/drawing/2014/main" id="{DE095810-85B4-F89F-AF09-28EE73FED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605463"/>
            <a:ext cx="181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0" name="TextBox 1">
            <a:extLst>
              <a:ext uri="{FF2B5EF4-FFF2-40B4-BE49-F238E27FC236}">
                <a16:creationId xmlns:a16="http://schemas.microsoft.com/office/drawing/2014/main" id="{BA04C1D6-BEF9-6383-182C-BF1F22A1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3" y="1806575"/>
            <a:ext cx="46037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  <p:sp>
        <p:nvSpPr>
          <p:cNvPr id="75791" name="TextBox 15">
            <a:extLst>
              <a:ext uri="{FF2B5EF4-FFF2-40B4-BE49-F238E27FC236}">
                <a16:creationId xmlns:a16="http://schemas.microsoft.com/office/drawing/2014/main" id="{57920B7E-A8F5-A040-1D7D-62739596A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1682750"/>
            <a:ext cx="45878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0.15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9FFFD9CC-DD3D-A0DD-16FA-350184812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Penalty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546C1C1F-723A-9145-60E9-FA6B8D342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Averaging acts like a penalty for extra parameters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Rouder et al. (2009)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77827" name="Picture 1">
            <a:extLst>
              <a:ext uri="{FF2B5EF4-FFF2-40B4-BE49-F238E27FC236}">
                <a16:creationId xmlns:a16="http://schemas.microsoft.com/office/drawing/2014/main" id="{1709BF4A-D436-D1BD-8593-E706D91BB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628775"/>
            <a:ext cx="506571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74128-7750-1D2A-1301-0823BF76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4427538"/>
            <a:ext cx="2597150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Evidence for alternative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C82E1-2604-3834-F250-1067CDDC4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2382838"/>
            <a:ext cx="1890712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Evidence for null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B3CA8-04F6-12F9-DB58-0627AF43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6257925"/>
            <a:ext cx="2687637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Width of alternative prior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95C853DF-1783-4860-F063-6D571EE52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effect size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C5D10771-C840-461E-2758-9B67DC5A9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Consider the case of two-sample t-test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We often care about the standardized effect size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Which we can estimate from data as: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10C7D1F9-39E8-482C-EA9B-6B366D253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032000"/>
            <a:ext cx="19954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>
            <a:extLst>
              <a:ext uri="{FF2B5EF4-FFF2-40B4-BE49-F238E27FC236}">
                <a16:creationId xmlns:a16="http://schemas.microsoft.com/office/drawing/2014/main" id="{C5E471B3-920B-8A4A-7494-D028F9430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330575"/>
            <a:ext cx="206057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3F8A6B1F-F0D9-8705-D4B5-660EC550B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Models of effect size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E08888C4-44BC-E0F3-539A-7490B9554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If we were doing traditional hypothesis testing, we would compare a null model:</a:t>
            </a: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Against an alternative: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Equivalent statements can be made using the standardized effect size</a:t>
            </a:r>
          </a:p>
          <a:p>
            <a:pPr lvl="1">
              <a:lnSpc>
                <a:spcPct val="115000"/>
              </a:lnSpc>
            </a:pPr>
            <a:r>
              <a:rPr lang="en-US" altLang="en-US" sz="1600"/>
              <a:t>As long as the standard deviation is not zero</a:t>
            </a:r>
          </a:p>
        </p:txBody>
      </p:sp>
      <p:pic>
        <p:nvPicPr>
          <p:cNvPr id="81923" name="Picture 1" descr="latex-image-1.pdf">
            <a:extLst>
              <a:ext uri="{FF2B5EF4-FFF2-40B4-BE49-F238E27FC236}">
                <a16:creationId xmlns:a16="http://schemas.microsoft.com/office/drawing/2014/main" id="{50DA6A26-BB84-9D19-91F2-D7D3B0650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195513"/>
            <a:ext cx="204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2" descr="latex-image-1.pdf">
            <a:extLst>
              <a:ext uri="{FF2B5EF4-FFF2-40B4-BE49-F238E27FC236}">
                <a16:creationId xmlns:a16="http://schemas.microsoft.com/office/drawing/2014/main" id="{CDED5AA8-F08B-60DB-2DBB-B56483F95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411538"/>
            <a:ext cx="2070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1">
            <a:extLst>
              <a:ext uri="{FF2B5EF4-FFF2-40B4-BE49-F238E27FC236}">
                <a16:creationId xmlns:a16="http://schemas.microsoft.com/office/drawing/2014/main" id="{910C4C03-9231-42B1-A76C-0E053CB29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5386388"/>
            <a:ext cx="19954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tex-image-1.pdf">
            <a:extLst>
              <a:ext uri="{FF2B5EF4-FFF2-40B4-BE49-F238E27FC236}">
                <a16:creationId xmlns:a16="http://schemas.microsoft.com/office/drawing/2014/main" id="{52E48D29-336A-C210-64EF-A62AEF0D8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459163"/>
            <a:ext cx="2019300" cy="431800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3B2B842F-4D23-1A76-D3AB-50B9388053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214563"/>
            <a:ext cx="1993900" cy="406400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6DF4A64C-BEE8-CDBD-9369-A346CE40D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Bayes Theorem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8A9F4D05-2AAD-6606-B629-ECBC2D865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Conditional probabilities</a:t>
            </a:r>
            <a:endParaRPr lang="en-US" sz="2000" dirty="0">
              <a:ea typeface="MS PGothic" charset="0"/>
            </a:endParaRP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000" dirty="0">
              <a:ea typeface="MS PGothic" charset="0"/>
            </a:endParaRPr>
          </a:p>
        </p:txBody>
      </p:sp>
      <p:pic>
        <p:nvPicPr>
          <p:cNvPr id="10243" name="Picture 2" descr="latex-image-1.pdf">
            <a:extLst>
              <a:ext uri="{FF2B5EF4-FFF2-40B4-BE49-F238E27FC236}">
                <a16:creationId xmlns:a16="http://schemas.microsoft.com/office/drawing/2014/main" id="{6E766564-26DB-3A40-139D-BA6ECD0F1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579688"/>
            <a:ext cx="5575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latex-image-1.pdf">
            <a:extLst>
              <a:ext uri="{FF2B5EF4-FFF2-40B4-BE49-F238E27FC236}">
                <a16:creationId xmlns:a16="http://schemas.microsoft.com/office/drawing/2014/main" id="{D8B13981-3629-FF88-5FB0-795F08ECF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516438"/>
            <a:ext cx="5613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2B93CCBD-53C5-BB7A-F947-5CCA0015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Priors on effect size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0FB15786-8290-0419-1710-AACCE2B5E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null, the prior is (again) a spike at zero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83971" name="Picture 5" descr="latex-image-1.pdf">
            <a:extLst>
              <a:ext uri="{FF2B5EF4-FFF2-40B4-BE49-F238E27FC236}">
                <a16:creationId xmlns:a16="http://schemas.microsoft.com/office/drawing/2014/main" id="{682CFBBD-063C-4D2E-9ACC-BF2419D3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911350"/>
            <a:ext cx="2019300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6" descr="latex-image-1.pdf">
            <a:extLst>
              <a:ext uri="{FF2B5EF4-FFF2-40B4-BE49-F238E27FC236}">
                <a16:creationId xmlns:a16="http://schemas.microsoft.com/office/drawing/2014/main" id="{1CF5A0AE-74A0-BE92-468C-3C2C2B19A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976438"/>
            <a:ext cx="1993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PointNull.pdf">
            <a:extLst>
              <a:ext uri="{FF2B5EF4-FFF2-40B4-BE49-F238E27FC236}">
                <a16:creationId xmlns:a16="http://schemas.microsoft.com/office/drawing/2014/main" id="{97AF4709-9C64-C2FC-1DD3-E82C1BD0B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33738"/>
            <a:ext cx="335756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C7DADF88-B9E6-8E71-DECE-899F47DEC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JZS Priors on effect size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93427998-05AD-3CED-89A6-B5BD063F3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a good choice is a Cauchy distribution (t-distribution with df=1)  Rouder et al. (2009)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86019" name="Picture 5" descr="latex-image-1.pdf">
            <a:extLst>
              <a:ext uri="{FF2B5EF4-FFF2-40B4-BE49-F238E27FC236}">
                <a16:creationId xmlns:a16="http://schemas.microsoft.com/office/drawing/2014/main" id="{CA505654-F3D9-7F9F-D2A2-55D2990CF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81238"/>
            <a:ext cx="2019300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6" descr="latex-image-1.pdf">
            <a:extLst>
              <a:ext uri="{FF2B5EF4-FFF2-40B4-BE49-F238E27FC236}">
                <a16:creationId xmlns:a16="http://schemas.microsoft.com/office/drawing/2014/main" id="{43DB7942-7156-6DCD-7B5E-D4B6DE406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201863"/>
            <a:ext cx="1993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PointNull.pdf">
            <a:extLst>
              <a:ext uri="{FF2B5EF4-FFF2-40B4-BE49-F238E27FC236}">
                <a16:creationId xmlns:a16="http://schemas.microsoft.com/office/drawing/2014/main" id="{2536CCCD-2EAE-98AC-22FA-136351535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33738"/>
            <a:ext cx="335756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1">
            <a:extLst>
              <a:ext uri="{FF2B5EF4-FFF2-40B4-BE49-F238E27FC236}">
                <a16:creationId xmlns:a16="http://schemas.microsoft.com/office/drawing/2014/main" id="{244C7F45-80B2-0C57-680D-4322CCB0A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2992438"/>
            <a:ext cx="3948112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Box 2">
            <a:extLst>
              <a:ext uri="{FF2B5EF4-FFF2-40B4-BE49-F238E27FC236}">
                <a16:creationId xmlns:a16="http://schemas.microsoft.com/office/drawing/2014/main" id="{30D7FC8E-1559-7BA7-B536-DEABDA35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019800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Jeffreys, Zellner, Siow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9387043A-6686-1292-0D51-71B72C024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JZS Priors on effect size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B1758C43-A062-1E76-D4E1-4AC8A6D17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It is a good choice because the integration for the alternative hypothesis can be done numerically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t is the t-value you use in a hypothesis test (from the data)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v is the “degrees of freedom” (from the data) 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This might not look easy, but it is simple to calculate with a computer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88067" name="Picture 2">
            <a:extLst>
              <a:ext uri="{FF2B5EF4-FFF2-40B4-BE49-F238E27FC236}">
                <a16:creationId xmlns:a16="http://schemas.microsoft.com/office/drawing/2014/main" id="{DD29DC81-2639-C54D-7F76-9CF2DDAB0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249488"/>
            <a:ext cx="77216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030507A2-C23C-45B6-30A1-40B4BD989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Variations of JZS Priors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CEB73717-9195-AD99-1EAB-1C2DFD1C1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Scale parameter “r”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Bigger values make for a broader prior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More flexibility!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More penalty!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90115" name="Picture 1">
            <a:extLst>
              <a:ext uri="{FF2B5EF4-FFF2-40B4-BE49-F238E27FC236}">
                <a16:creationId xmlns:a16="http://schemas.microsoft.com/office/drawing/2014/main" id="{1B8A62FA-723D-2A3E-FE53-16487580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693863"/>
            <a:ext cx="80470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Variations of JZS Priors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Medium r= 1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Wide r= sqrt(2)/2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Ultrawide r=sqrt(2)</a:t>
            </a:r>
            <a:endParaRPr lang="en-US" altLang="en-US" sz="18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F51FABBE-CD9F-B2F7-3CE2-FD4A8F73F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5788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4DAA9546-08A1-EF60-B1D8-F94BB66B6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How do we use it?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09EA8280-B22F-87B7-A7EF-DA72FBE39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Super easy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Online calculator</a:t>
            </a:r>
          </a:p>
          <a:p>
            <a:pPr>
              <a:lnSpc>
                <a:spcPct val="115000"/>
              </a:lnSpc>
            </a:pPr>
            <a:r>
              <a:rPr lang="en-US" altLang="en-US" sz="1800" dirty="0">
                <a:hlinkClick r:id="rId3"/>
              </a:rPr>
              <a:t>http://www2.psych.purdue.edu/~gfrancis/EquivalentStatistics/index.html</a:t>
            </a:r>
            <a:endParaRPr lang="en-US" altLang="en-US" sz="1800" dirty="0"/>
          </a:p>
          <a:p>
            <a:pPr>
              <a:lnSpc>
                <a:spcPct val="115000"/>
              </a:lnSpc>
            </a:pPr>
            <a:r>
              <a:rPr lang="en-US" altLang="en-US" sz="1800" dirty="0"/>
              <a:t>In R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library(</a:t>
            </a:r>
            <a:r>
              <a:rPr lang="en-US" altLang="en-US" sz="1800" dirty="0" err="1"/>
              <a:t>BayesFactor</a:t>
            </a:r>
            <a:r>
              <a:rPr lang="en-US" altLang="en-US" sz="1800" dirty="0"/>
              <a:t>)</a:t>
            </a:r>
          </a:p>
          <a:p>
            <a:pPr>
              <a:lnSpc>
                <a:spcPct val="115000"/>
              </a:lnSpc>
            </a:pPr>
            <a:endParaRPr lang="en-US" altLang="en-US" sz="18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70305B3E-FFE5-7B91-DFCE-E48EE40F5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How do we use it?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F2C24E09-4FD1-4BD4-A0E9-964315120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altLang="en-US" sz="18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1A3CA617-E979-3FEA-31D6-981E1C867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" y="1304492"/>
            <a:ext cx="7772400" cy="437919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B6F012F1-31FB-6E37-4567-651423E5E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How do we use it?</a:t>
            </a:r>
          </a:p>
        </p:txBody>
      </p:sp>
      <p:sp>
        <p:nvSpPr>
          <p:cNvPr id="98306" name="Content Placeholder 1">
            <a:extLst>
              <a:ext uri="{FF2B5EF4-FFF2-40B4-BE49-F238E27FC236}">
                <a16:creationId xmlns:a16="http://schemas.microsoft.com/office/drawing/2014/main" id="{05B06A09-D7CD-870E-C80E-84E6F2E5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379538"/>
            <a:ext cx="7162800" cy="4114800"/>
          </a:xfrm>
        </p:spPr>
        <p:txBody>
          <a:bodyPr/>
          <a:lstStyle/>
          <a:p>
            <a:r>
              <a:rPr lang="en-US" altLang="en-US"/>
              <a:t>library(BayesFactor)</a:t>
            </a:r>
          </a:p>
          <a:p>
            <a:r>
              <a:rPr lang="de-DE" altLang="en-US"/>
              <a:t>ttest.tstat(t=2.2, n1=15, n2=15, simple=TRUE)</a:t>
            </a:r>
          </a:p>
          <a:p>
            <a:r>
              <a:rPr lang="de-DE" altLang="en-US"/>
              <a:t>     B10 </a:t>
            </a:r>
          </a:p>
          <a:p>
            <a:r>
              <a:rPr lang="de-DE" altLang="en-US"/>
              <a:t>1.993006 </a:t>
            </a:r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A103835E-A96A-C4D7-8649-2A9104538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What does it mean?</a:t>
            </a:r>
          </a:p>
        </p:txBody>
      </p:sp>
      <p:sp>
        <p:nvSpPr>
          <p:cNvPr id="100354" name="Content Placeholder 1">
            <a:extLst>
              <a:ext uri="{FF2B5EF4-FFF2-40B4-BE49-F238E27FC236}">
                <a16:creationId xmlns:a16="http://schemas.microsoft.com/office/drawing/2014/main" id="{D679D744-19DF-C595-5A5E-02659FC5B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379538"/>
            <a:ext cx="7162800" cy="4114800"/>
          </a:xfrm>
        </p:spPr>
        <p:txBody>
          <a:bodyPr/>
          <a:lstStyle/>
          <a:p>
            <a:r>
              <a:rPr lang="en-US" altLang="en-US"/>
              <a:t>Guidelines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FEB177A-3F9F-6900-4139-4124A61E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2441575"/>
            <a:ext cx="416242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BF</a:t>
            </a:r>
            <a:r>
              <a:rPr lang="en-US" altLang="en-US" sz="2800">
                <a:latin typeface="Times New Roman" panose="02020603050405020304" pitchFamily="18" charset="0"/>
              </a:rPr>
              <a:t>            </a:t>
            </a:r>
            <a:r>
              <a:rPr lang="en-US" altLang="en-US" sz="2800" u="sng">
                <a:latin typeface="Times New Roman" panose="02020603050405020304" pitchFamily="18" charset="0"/>
              </a:rPr>
              <a:t>Evidence</a:t>
            </a:r>
            <a:r>
              <a:rPr lang="en-US" altLang="en-US" sz="2800">
                <a:latin typeface="Times New Roman" panose="02020603050405020304" pitchFamily="18" charset="0"/>
              </a:rPr>
              <a:t>             </a:t>
            </a: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 1 – 3       Anecdotal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 3 </a:t>
            </a:r>
            <a:r>
              <a:rPr lang="en-US" altLang="en-US">
                <a:latin typeface="Times New Roman" panose="02020603050405020304" pitchFamily="18" charset="0"/>
              </a:rPr>
              <a:t>– </a:t>
            </a:r>
            <a:r>
              <a:rPr lang="en-US" altLang="en-US" sz="2800">
                <a:latin typeface="Times New Roman" panose="02020603050405020304" pitchFamily="18" charset="0"/>
              </a:rPr>
              <a:t>10     Substantial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10 </a:t>
            </a:r>
            <a:r>
              <a:rPr lang="en-US" altLang="en-US">
                <a:latin typeface="Times New Roman" panose="02020603050405020304" pitchFamily="18" charset="0"/>
              </a:rPr>
              <a:t>– </a:t>
            </a:r>
            <a:r>
              <a:rPr lang="en-US" altLang="en-US" sz="2800">
                <a:latin typeface="Times New Roman" panose="02020603050405020304" pitchFamily="18" charset="0"/>
              </a:rPr>
              <a:t>30     Strong 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30 </a:t>
            </a:r>
            <a:r>
              <a:rPr lang="en-US" altLang="en-US">
                <a:latin typeface="Times New Roman" panose="02020603050405020304" pitchFamily="18" charset="0"/>
              </a:rPr>
              <a:t>– </a:t>
            </a:r>
            <a:r>
              <a:rPr lang="en-US" altLang="en-US" sz="2800">
                <a:latin typeface="Times New Roman" panose="02020603050405020304" pitchFamily="18" charset="0"/>
              </a:rPr>
              <a:t>100   Very strong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     &gt;100    Decisive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5072F95C-A4BF-2EF6-4EBD-FC0B6076B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1C54CEA1-239A-AA2D-AFC2-3DC1E02A4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JZS Bayes Factors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Easy to calculate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Pretty easy to understand results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4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A bit arbitrary for setting up 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Why not other priors?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How to pick scale factor?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Criteria for interpretation are arbitrary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200" dirty="0">
                <a:ea typeface="MS PGothic" charset="0"/>
              </a:rPr>
              <a:t>Fairly painless introduction to Bayesian methods</a:t>
            </a: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2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4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4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1600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2D018EB8-2456-5CD4-EF9A-1FBBF425A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Ratio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EEEF8875-1B6F-7D78-6072-97C4C474D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Ratio of posteriors conveniently cancels out P(D)</a:t>
            </a:r>
            <a:endParaRPr lang="en-US" sz="2000" dirty="0">
              <a:ea typeface="MS PGothic" charset="0"/>
            </a:endParaRP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000" dirty="0">
              <a:ea typeface="MS PGothic" charset="0"/>
            </a:endParaRPr>
          </a:p>
        </p:txBody>
      </p:sp>
      <p:pic>
        <p:nvPicPr>
          <p:cNvPr id="12291" name="Picture 1" descr="latex-image-1.pdf">
            <a:extLst>
              <a:ext uri="{FF2B5EF4-FFF2-40B4-BE49-F238E27FC236}">
                <a16:creationId xmlns:a16="http://schemas.microsoft.com/office/drawing/2014/main" id="{D4D48BE3-375E-D710-5A5B-39227D6C4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2189163"/>
            <a:ext cx="5689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>
            <a:extLst>
              <a:ext uri="{FF2B5EF4-FFF2-40B4-BE49-F238E27FC236}">
                <a16:creationId xmlns:a16="http://schemas.microsoft.com/office/drawing/2014/main" id="{499A00B8-FA82-AD78-0AF0-C4F701226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159250"/>
            <a:ext cx="6362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32BED-8A39-1E26-B37D-1DB4954AD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5551488"/>
            <a:ext cx="1544638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Bayes Factor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15EA2-5E60-7DAA-6D8F-56734741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5654675"/>
            <a:ext cx="1236662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Prior odds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F3CFE-9678-757D-CC12-1B9BB304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5546725"/>
            <a:ext cx="1671637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Posterior odds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F6A7FF4-C38D-F23E-85B0-9C1F78279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9144000" cy="746125"/>
          </a:xfrm>
        </p:spPr>
        <p:txBody>
          <a:bodyPr/>
          <a:lstStyle/>
          <a:p>
            <a:r>
              <a:rPr lang="en-US" altLang="en-US" sz="3200"/>
              <a:t>Bayesian Model Selection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DC206D35-9A28-9B05-6692-59468BEC3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069975"/>
            <a:ext cx="825500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400"/>
              <a:t>It’s not really about hypotheses, but hypotheses suggest models</a:t>
            </a:r>
          </a:p>
          <a:p>
            <a:pPr>
              <a:lnSpc>
                <a:spcPct val="115000"/>
              </a:lnSpc>
            </a:pPr>
            <a:endParaRPr lang="en-US" altLang="en-US" sz="2400"/>
          </a:p>
          <a:p>
            <a:pPr>
              <a:lnSpc>
                <a:spcPct val="115000"/>
              </a:lnSpc>
            </a:pPr>
            <a:endParaRPr lang="en-US" altLang="en-US" sz="2400"/>
          </a:p>
          <a:p>
            <a:pPr>
              <a:lnSpc>
                <a:spcPct val="115000"/>
              </a:lnSpc>
            </a:pPr>
            <a:endParaRPr lang="en-US" altLang="en-US" sz="2400"/>
          </a:p>
          <a:p>
            <a:pPr>
              <a:lnSpc>
                <a:spcPct val="115000"/>
              </a:lnSpc>
            </a:pPr>
            <a:endParaRPr lang="en-US" altLang="en-US" sz="2400"/>
          </a:p>
          <a:p>
            <a:pPr>
              <a:lnSpc>
                <a:spcPct val="115000"/>
              </a:lnSpc>
            </a:pPr>
            <a:endParaRPr lang="en-US" altLang="en-US" sz="2400"/>
          </a:p>
          <a:p>
            <a:pPr>
              <a:lnSpc>
                <a:spcPct val="115000"/>
              </a:lnSpc>
            </a:pPr>
            <a:r>
              <a:rPr lang="en-US" altLang="en-US" sz="2400"/>
              <a:t>The Bayes Factor is often presented as BF</a:t>
            </a:r>
            <a:r>
              <a:rPr lang="en-US" altLang="en-US" sz="2400" baseline="-25000"/>
              <a:t>12</a:t>
            </a:r>
          </a:p>
          <a:p>
            <a:pPr>
              <a:lnSpc>
                <a:spcPct val="115000"/>
              </a:lnSpc>
            </a:pPr>
            <a:r>
              <a:rPr lang="en-US" altLang="en-US" sz="2400"/>
              <a:t>You could also compute BF</a:t>
            </a:r>
            <a:r>
              <a:rPr lang="en-US" altLang="en-US" sz="2400" baseline="-25000"/>
              <a:t>21</a:t>
            </a:r>
            <a:endParaRPr lang="en-US" altLang="en-US" sz="2000" baseline="-25000"/>
          </a:p>
          <a:p>
            <a:pPr>
              <a:lnSpc>
                <a:spcPct val="115000"/>
              </a:lnSpc>
              <a:buFont typeface="Monotype Sorts" pitchFamily="2" charset="2"/>
              <a:buNone/>
            </a:pPr>
            <a:endParaRPr lang="en-US" altLang="en-US" sz="2000"/>
          </a:p>
        </p:txBody>
      </p:sp>
      <p:sp>
        <p:nvSpPr>
          <p:cNvPr id="14339" name="TextBox 5">
            <a:extLst>
              <a:ext uri="{FF2B5EF4-FFF2-40B4-BE49-F238E27FC236}">
                <a16:creationId xmlns:a16="http://schemas.microsoft.com/office/drawing/2014/main" id="{D37DD2B8-C153-3726-CA45-21C774C6C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711575"/>
            <a:ext cx="1544638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Bayes Factor</a:t>
            </a:r>
          </a:p>
        </p:txBody>
      </p:sp>
      <p:sp>
        <p:nvSpPr>
          <p:cNvPr id="14340" name="TextBox 8">
            <a:extLst>
              <a:ext uri="{FF2B5EF4-FFF2-40B4-BE49-F238E27FC236}">
                <a16:creationId xmlns:a16="http://schemas.microsoft.com/office/drawing/2014/main" id="{1D99F0CF-68E4-E193-29A5-4B37F6F1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3814763"/>
            <a:ext cx="1236663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Prior odds</a:t>
            </a:r>
          </a:p>
        </p:txBody>
      </p:sp>
      <p:sp>
        <p:nvSpPr>
          <p:cNvPr id="14341" name="TextBox 9">
            <a:extLst>
              <a:ext uri="{FF2B5EF4-FFF2-40B4-BE49-F238E27FC236}">
                <a16:creationId xmlns:a16="http://schemas.microsoft.com/office/drawing/2014/main" id="{392695E0-8247-7004-77CA-FFC21AE2C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3706813"/>
            <a:ext cx="167322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Posterior odds</a:t>
            </a:r>
          </a:p>
        </p:txBody>
      </p:sp>
      <p:pic>
        <p:nvPicPr>
          <p:cNvPr id="14342" name="Picture 3" descr="latex-image-1.pdf">
            <a:extLst>
              <a:ext uri="{FF2B5EF4-FFF2-40B4-BE49-F238E27FC236}">
                <a16:creationId xmlns:a16="http://schemas.microsoft.com/office/drawing/2014/main" id="{6CB22D35-C1CE-2782-0B31-83CF0C4B4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155825"/>
            <a:ext cx="6502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latex-image-1.pdf">
            <a:extLst>
              <a:ext uri="{FF2B5EF4-FFF2-40B4-BE49-F238E27FC236}">
                <a16:creationId xmlns:a16="http://schemas.microsoft.com/office/drawing/2014/main" id="{8E8D2856-E645-1F46-7EAF-C0A6A0F3F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5391150"/>
            <a:ext cx="2743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DBFFFD-E9DE-BD73-E41D-5F526958DA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23863"/>
            <a:ext cx="7008813" cy="746125"/>
          </a:xfrm>
        </p:spPr>
        <p:txBody>
          <a:bodyPr/>
          <a:lstStyle/>
          <a:p>
            <a:r>
              <a:rPr lang="en-US" altLang="en-US"/>
              <a:t>Bayes Factor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0374F970-0F9D-F3EE-1ABC-FAE34DFCD6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196975"/>
            <a:ext cx="7999413" cy="73025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/>
              <a:t>Evidence for the alternative hypothesis (or the null) is computed with the Bayes Factor (BF)</a:t>
            </a:r>
          </a:p>
        </p:txBody>
      </p:sp>
      <p:graphicFrame>
        <p:nvGraphicFramePr>
          <p:cNvPr id="16387" name="Object 2">
            <a:extLst>
              <a:ext uri="{FF2B5EF4-FFF2-40B4-BE49-F238E27FC236}">
                <a16:creationId xmlns:a16="http://schemas.microsoft.com/office/drawing/2014/main" id="{319B2E28-502E-3DD2-30C5-DCCAF02BA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7475" y="2481263"/>
          <a:ext cx="30654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9200" imgH="469900" progId="Equation.3">
                  <p:embed/>
                </p:oleObj>
              </mc:Choice>
              <mc:Fallback>
                <p:oleObj name="Equation" r:id="rId3" imgW="12192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2481263"/>
                        <a:ext cx="30654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3">
            <a:extLst>
              <a:ext uri="{FF2B5EF4-FFF2-40B4-BE49-F238E27FC236}">
                <a16:creationId xmlns:a16="http://schemas.microsoft.com/office/drawing/2014/main" id="{51957C4E-C8CE-336C-9B79-E99EE8B0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662363"/>
            <a:ext cx="79994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800"/>
              <a:t>BF&gt;1 indicates that the data is evidence for the alternative, compared to the null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800"/>
              <a:t>BF&lt;1 indicates that the data is evidence for the null, compared to the alternative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endParaRPr lang="en-US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10F7F75-964F-89B6-BCBE-7E25492259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23863"/>
            <a:ext cx="7008813" cy="746125"/>
          </a:xfrm>
        </p:spPr>
        <p:txBody>
          <a:bodyPr/>
          <a:lstStyle/>
          <a:p>
            <a:r>
              <a:rPr lang="en-US" altLang="en-US"/>
              <a:t>Bayes Factor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BAD731D8-615D-38B7-ACF2-C3DAD01CC4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196975"/>
            <a:ext cx="7999413" cy="73025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2400"/>
              <a:t>When BF</a:t>
            </a:r>
            <a:r>
              <a:rPr lang="en-US" altLang="en-US" sz="2400" baseline="-25000"/>
              <a:t>10</a:t>
            </a:r>
            <a:r>
              <a:rPr lang="en-US" altLang="en-US" sz="2400"/>
              <a:t> = 2, the data are twice as likely under H1 as under H0.</a:t>
            </a:r>
          </a:p>
          <a:p>
            <a:pPr>
              <a:lnSpc>
                <a:spcPct val="105000"/>
              </a:lnSpc>
            </a:pPr>
            <a:r>
              <a:rPr lang="en-US" altLang="en-US" sz="2400"/>
              <a:t>When BF</a:t>
            </a:r>
            <a:r>
              <a:rPr lang="en-US" altLang="en-US" sz="2400" baseline="-25000"/>
              <a:t>01</a:t>
            </a:r>
            <a:r>
              <a:rPr lang="en-US" altLang="en-US" sz="2400"/>
              <a:t> = 2, the data are twice as likely under H0 as under H1.</a:t>
            </a:r>
          </a:p>
          <a:p>
            <a:pPr>
              <a:lnSpc>
                <a:spcPct val="105000"/>
              </a:lnSpc>
            </a:pPr>
            <a:r>
              <a:rPr lang="en-US" altLang="en-US" sz="2400"/>
              <a:t>These interpretations do </a:t>
            </a:r>
            <a:r>
              <a:rPr lang="en-US" altLang="en-US" sz="2400" i="1"/>
              <a:t>not</a:t>
            </a:r>
            <a:r>
              <a:rPr lang="en-US" altLang="en-US" sz="2400"/>
              <a:t> require you to believe that one model is better than the other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You can still have priors that favor one model, regardless of the Bayes Factor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You would want to make important decisions based on the posterior</a:t>
            </a:r>
          </a:p>
          <a:p>
            <a:pPr>
              <a:lnSpc>
                <a:spcPct val="105000"/>
              </a:lnSpc>
            </a:pPr>
            <a:r>
              <a:rPr lang="en-US" altLang="en-US" sz="2400"/>
              <a:t>Still, if you consider both models to be plausible, then the priors should not be so different from each other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0264403B-40B2-4CB2-4267-5D6C2E98ED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23863"/>
            <a:ext cx="7008813" cy="746125"/>
          </a:xfrm>
        </p:spPr>
        <p:txBody>
          <a:bodyPr/>
          <a:lstStyle/>
          <a:p>
            <a:r>
              <a:rPr lang="en-US" altLang="en-US"/>
              <a:t>Rules of thumb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CDF410D6-FA27-4A89-67CD-9C1044C45E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196975"/>
            <a:ext cx="5395913" cy="73025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2400"/>
              <a:t>Evidence for the alternative hypothesis (or the null) is computed with the Bayes Factor (BF)</a:t>
            </a:r>
          </a:p>
        </p:txBody>
      </p:sp>
      <p:graphicFrame>
        <p:nvGraphicFramePr>
          <p:cNvPr id="20483" name="Object 2">
            <a:extLst>
              <a:ext uri="{FF2B5EF4-FFF2-40B4-BE49-F238E27FC236}">
                <a16:creationId xmlns:a16="http://schemas.microsoft.com/office/drawing/2014/main" id="{F43C40D4-98A9-94A9-C39B-D470FE7C95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5475" y="855663"/>
          <a:ext cx="30654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9200" imgH="469900" progId="Equation.3">
                  <p:embed/>
                </p:oleObj>
              </mc:Choice>
              <mc:Fallback>
                <p:oleObj name="Equation" r:id="rId3" imgW="12192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855663"/>
                        <a:ext cx="30654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02" name="Group 46">
            <a:extLst>
              <a:ext uri="{FF2B5EF4-FFF2-40B4-BE49-F238E27FC236}">
                <a16:creationId xmlns:a16="http://schemas.microsoft.com/office/drawing/2014/main" id="{73E21B7B-340D-DF55-64C7-38EFA0EB8191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628900"/>
          <a:ext cx="6858000" cy="4064002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BF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Interpretation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Decisive evidence for 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0.01 to 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Strong evidence for 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 to 0.3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Substantial evidence for 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0.3 to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Anecdotal evidence for 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to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Anecdotal evidence for alternative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to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Substantial evidence for alternative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 to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Strong evidence for alternative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&gt;100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Decisive evidence for alternative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URDUE">
  <a:themeElements>
    <a:clrScheme name="">
      <a:dk1>
        <a:srgbClr val="000000"/>
      </a:dk1>
      <a:lt1>
        <a:srgbClr val="FFFFFF"/>
      </a:lt1>
      <a:dk2>
        <a:srgbClr val="4E3DB9"/>
      </a:dk2>
      <a:lt2>
        <a:srgbClr val="919191"/>
      </a:lt2>
      <a:accent1>
        <a:srgbClr val="FC0128"/>
      </a:accent1>
      <a:accent2>
        <a:srgbClr val="F95AB7"/>
      </a:accent2>
      <a:accent3>
        <a:srgbClr val="FFFFFF"/>
      </a:accent3>
      <a:accent4>
        <a:srgbClr val="000000"/>
      </a:accent4>
      <a:accent5>
        <a:srgbClr val="FDAAAC"/>
      </a:accent5>
      <a:accent6>
        <a:srgbClr val="E251A6"/>
      </a:accent6>
      <a:hlink>
        <a:srgbClr val="00DFCA"/>
      </a:hlink>
      <a:folHlink>
        <a:srgbClr val="ECD95E"/>
      </a:folHlink>
    </a:clrScheme>
    <a:fontScheme name="PURD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PURD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RD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23968</TotalTime>
  <Words>2100</Words>
  <Application>Microsoft Macintosh PowerPoint</Application>
  <PresentationFormat>On-screen Show (4:3)</PresentationFormat>
  <Paragraphs>352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MS PGothic</vt:lpstr>
      <vt:lpstr>Monotype Sorts</vt:lpstr>
      <vt:lpstr>Wingdings</vt:lpstr>
      <vt:lpstr>MS PGothic</vt:lpstr>
      <vt:lpstr>Times New Roman</vt:lpstr>
      <vt:lpstr>Helvetica</vt:lpstr>
      <vt:lpstr>PURDUE</vt:lpstr>
      <vt:lpstr>Microsoft Equation</vt:lpstr>
      <vt:lpstr>Bayes Factors</vt:lpstr>
      <vt:lpstr>Hypothesis testing</vt:lpstr>
      <vt:lpstr>Hypothesis testing</vt:lpstr>
      <vt:lpstr>Bayes Theorem</vt:lpstr>
      <vt:lpstr>Ratio</vt:lpstr>
      <vt:lpstr>Bayesian Model Selection</vt:lpstr>
      <vt:lpstr>Bayes Factor</vt:lpstr>
      <vt:lpstr>Bayes Factor</vt:lpstr>
      <vt:lpstr>Rules of thumb</vt:lpstr>
      <vt:lpstr>Similar to AIC</vt:lpstr>
      <vt:lpstr>AIC</vt:lpstr>
      <vt:lpstr>AIC</vt:lpstr>
      <vt:lpstr>Models of what?</vt:lpstr>
      <vt:lpstr>Models of what?</vt:lpstr>
      <vt:lpstr>Models of means</vt:lpstr>
      <vt:lpstr>Models of means</vt:lpstr>
      <vt:lpstr>Models of means</vt:lpstr>
      <vt:lpstr>Models of means</vt:lpstr>
      <vt:lpstr>Models of means</vt:lpstr>
      <vt:lpstr>Bayes Factor</vt:lpstr>
      <vt:lpstr>Decision depends on alternative</vt:lpstr>
      <vt:lpstr>Decision depends on alternative</vt:lpstr>
      <vt:lpstr>Decision depends on alternative</vt:lpstr>
      <vt:lpstr>Decision depends on alternative</vt:lpstr>
      <vt:lpstr>Models of means</vt:lpstr>
      <vt:lpstr>Likelihoods</vt:lpstr>
      <vt:lpstr>Likelihoods</vt:lpstr>
      <vt:lpstr>Likelihoods</vt:lpstr>
      <vt:lpstr>Likelihoods</vt:lpstr>
      <vt:lpstr>Likelihoods</vt:lpstr>
      <vt:lpstr>Average Likelihood</vt:lpstr>
      <vt:lpstr>Bayes Factor</vt:lpstr>
      <vt:lpstr>Uncertainty</vt:lpstr>
      <vt:lpstr>Uncertainty</vt:lpstr>
      <vt:lpstr>Uncertainty</vt:lpstr>
      <vt:lpstr>Uncertainty</vt:lpstr>
      <vt:lpstr>Penalty</vt:lpstr>
      <vt:lpstr>Models of effect size</vt:lpstr>
      <vt:lpstr>Models of effect size</vt:lpstr>
      <vt:lpstr>Priors on effect size</vt:lpstr>
      <vt:lpstr>JZS Priors on effect size</vt:lpstr>
      <vt:lpstr>JZS Priors on effect size</vt:lpstr>
      <vt:lpstr>Variations of JZS Priors</vt:lpstr>
      <vt:lpstr>Variations of JZS Priors</vt:lpstr>
      <vt:lpstr>How do we use it?</vt:lpstr>
      <vt:lpstr>How do we use it?</vt:lpstr>
      <vt:lpstr>How do we use it?</vt:lpstr>
      <vt:lpstr>What does it mean?</vt:lpstr>
      <vt:lpstr>Conclusions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PSY200 Cognitive Psychology</dc:title>
  <dc:subject>Lecture 29</dc:subject>
  <dc:creator>Greg Francis</dc:creator>
  <cp:lastModifiedBy>Francis, Gregory S</cp:lastModifiedBy>
  <cp:revision>1169</cp:revision>
  <cp:lastPrinted>1998-04-13T18:34:14Z</cp:lastPrinted>
  <dcterms:created xsi:type="dcterms:W3CDTF">2012-03-16T19:36:56Z</dcterms:created>
  <dcterms:modified xsi:type="dcterms:W3CDTF">2024-03-05T21:29:18Z</dcterms:modified>
</cp:coreProperties>
</file>